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4022" r:id="rId1"/>
    <p:sldMasterId id="2147484035" r:id="rId2"/>
    <p:sldMasterId id="2147484040" r:id="rId3"/>
  </p:sldMasterIdLst>
  <p:notesMasterIdLst>
    <p:notesMasterId r:id="rId66"/>
  </p:notesMasterIdLst>
  <p:handoutMasterIdLst>
    <p:handoutMasterId r:id="rId67"/>
  </p:handoutMasterIdLst>
  <p:sldIdLst>
    <p:sldId id="700" r:id="rId4"/>
    <p:sldId id="892" r:id="rId5"/>
    <p:sldId id="891" r:id="rId6"/>
    <p:sldId id="893" r:id="rId7"/>
    <p:sldId id="897" r:id="rId8"/>
    <p:sldId id="898" r:id="rId9"/>
    <p:sldId id="899" r:id="rId10"/>
    <p:sldId id="964" r:id="rId11"/>
    <p:sldId id="901" r:id="rId12"/>
    <p:sldId id="904" r:id="rId13"/>
    <p:sldId id="907" r:id="rId14"/>
    <p:sldId id="908" r:id="rId15"/>
    <p:sldId id="909" r:id="rId16"/>
    <p:sldId id="911" r:id="rId17"/>
    <p:sldId id="912" r:id="rId18"/>
    <p:sldId id="961" r:id="rId19"/>
    <p:sldId id="918" r:id="rId20"/>
    <p:sldId id="919" r:id="rId21"/>
    <p:sldId id="965" r:id="rId22"/>
    <p:sldId id="921" r:id="rId23"/>
    <p:sldId id="922" r:id="rId24"/>
    <p:sldId id="928" r:id="rId25"/>
    <p:sldId id="929" r:id="rId26"/>
    <p:sldId id="930" r:id="rId27"/>
    <p:sldId id="931" r:id="rId28"/>
    <p:sldId id="966" r:id="rId29"/>
    <p:sldId id="934" r:id="rId30"/>
    <p:sldId id="935" r:id="rId31"/>
    <p:sldId id="940" r:id="rId32"/>
    <p:sldId id="941" r:id="rId33"/>
    <p:sldId id="942" r:id="rId34"/>
    <p:sldId id="967" r:id="rId35"/>
    <p:sldId id="946" r:id="rId36"/>
    <p:sldId id="949" r:id="rId37"/>
    <p:sldId id="950" r:id="rId38"/>
    <p:sldId id="955" r:id="rId39"/>
    <p:sldId id="956" r:id="rId40"/>
    <p:sldId id="968" r:id="rId41"/>
    <p:sldId id="951" r:id="rId42"/>
    <p:sldId id="958" r:id="rId43"/>
    <p:sldId id="959" r:id="rId44"/>
    <p:sldId id="960" r:id="rId45"/>
    <p:sldId id="807" r:id="rId46"/>
    <p:sldId id="895" r:id="rId47"/>
    <p:sldId id="896" r:id="rId48"/>
    <p:sldId id="903" r:id="rId49"/>
    <p:sldId id="906" r:id="rId50"/>
    <p:sldId id="905" r:id="rId51"/>
    <p:sldId id="910" r:id="rId52"/>
    <p:sldId id="914" r:id="rId53"/>
    <p:sldId id="915" r:id="rId54"/>
    <p:sldId id="916" r:id="rId55"/>
    <p:sldId id="917" r:id="rId56"/>
    <p:sldId id="924" r:id="rId57"/>
    <p:sldId id="926" r:id="rId58"/>
    <p:sldId id="927" r:id="rId59"/>
    <p:sldId id="932" r:id="rId60"/>
    <p:sldId id="936" r:id="rId61"/>
    <p:sldId id="944" r:id="rId62"/>
    <p:sldId id="948" r:id="rId63"/>
    <p:sldId id="954" r:id="rId64"/>
    <p:sldId id="963" r:id="rId65"/>
  </p:sldIdLst>
  <p:sldSz cx="12192000" cy="6858000"/>
  <p:notesSz cx="6858000" cy="92964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521415D9-36F7-43E2-AB2F-B90AF26B5E84}">
      <p14:sectionLst xmlns:p14="http://schemas.microsoft.com/office/powerpoint/2010/main">
        <p14:section name="Default Section" id="{3589B22C-32C1-4237-97E4-56A1F62B7B60}">
          <p14:sldIdLst>
            <p14:sldId id="700"/>
            <p14:sldId id="892"/>
            <p14:sldId id="891"/>
            <p14:sldId id="893"/>
            <p14:sldId id="897"/>
            <p14:sldId id="898"/>
            <p14:sldId id="899"/>
            <p14:sldId id="964"/>
            <p14:sldId id="901"/>
            <p14:sldId id="904"/>
            <p14:sldId id="907"/>
            <p14:sldId id="908"/>
            <p14:sldId id="909"/>
            <p14:sldId id="911"/>
            <p14:sldId id="912"/>
            <p14:sldId id="961"/>
            <p14:sldId id="918"/>
            <p14:sldId id="919"/>
            <p14:sldId id="965"/>
            <p14:sldId id="921"/>
            <p14:sldId id="922"/>
            <p14:sldId id="928"/>
            <p14:sldId id="929"/>
            <p14:sldId id="930"/>
            <p14:sldId id="931"/>
            <p14:sldId id="966"/>
            <p14:sldId id="934"/>
            <p14:sldId id="935"/>
            <p14:sldId id="940"/>
            <p14:sldId id="941"/>
            <p14:sldId id="942"/>
            <p14:sldId id="967"/>
            <p14:sldId id="946"/>
            <p14:sldId id="949"/>
            <p14:sldId id="950"/>
            <p14:sldId id="955"/>
            <p14:sldId id="956"/>
            <p14:sldId id="968"/>
            <p14:sldId id="951"/>
            <p14:sldId id="958"/>
            <p14:sldId id="959"/>
            <p14:sldId id="960"/>
            <p14:sldId id="807"/>
            <p14:sldId id="895"/>
            <p14:sldId id="896"/>
            <p14:sldId id="903"/>
            <p14:sldId id="906"/>
            <p14:sldId id="905"/>
            <p14:sldId id="910"/>
            <p14:sldId id="914"/>
            <p14:sldId id="915"/>
            <p14:sldId id="916"/>
            <p14:sldId id="917"/>
            <p14:sldId id="924"/>
            <p14:sldId id="926"/>
            <p14:sldId id="927"/>
            <p14:sldId id="932"/>
            <p14:sldId id="936"/>
            <p14:sldId id="944"/>
            <p14:sldId id="948"/>
            <p14:sldId id="954"/>
            <p14:sldId id="963"/>
          </p14:sldIdLst>
        </p14:section>
      </p14:sectionLst>
    </p:ext>
    <p:ext uri="{EFAFB233-063F-42B5-8137-9DF3F51BA10A}">
      <p15:sldGuideLst xmlns:p15="http://schemas.microsoft.com/office/powerpoint/2012/main">
        <p15:guide id="1" orient="horz" pos="1230" userDrawn="1">
          <p15:clr>
            <a:srgbClr val="A4A3A4"/>
          </p15:clr>
        </p15:guide>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FF64FF"/>
    <a:srgbClr val="62A4D3"/>
    <a:srgbClr val="E8D2D1"/>
    <a:srgbClr val="F2DCDB"/>
    <a:srgbClr val="004A99"/>
    <a:srgbClr val="0197DB"/>
    <a:srgbClr val="0175BD"/>
    <a:srgbClr val="027CC7"/>
    <a:srgbClr val="008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Açık Stil 1 - Vurgu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0815" autoAdjust="0"/>
    <p:restoredTop sz="64774" autoAdjust="0"/>
  </p:normalViewPr>
  <p:slideViewPr>
    <p:cSldViewPr snapToGrid="0" snapToObjects="1">
      <p:cViewPr varScale="1">
        <p:scale>
          <a:sx n="112" d="100"/>
          <a:sy n="112" d="100"/>
        </p:scale>
        <p:origin x="792" y="78"/>
      </p:cViewPr>
      <p:guideLst>
        <p:guide orient="horz" pos="1230"/>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86" d="100"/>
          <a:sy n="86" d="100"/>
        </p:scale>
        <p:origin x="386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8/22/2022</a:t>
            </a:fld>
            <a:endParaRPr lang="en-US" dirty="0"/>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dirty="0"/>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8/22/2022</a:t>
            </a:fld>
            <a:endParaRPr lang="en-US" dirty="0"/>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dirty="0"/>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Hello dear committee and colleagues. </a:t>
            </a:r>
          </a:p>
          <a:p>
            <a:endParaRPr lang="en-US" noProof="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 am </a:t>
            </a:r>
            <a:r>
              <a:rPr lang="en-US" dirty="0" err="1">
                <a:latin typeface="Arial" panose="020B0604020202020204" pitchFamily="34" charset="0"/>
                <a:cs typeface="Arial" panose="020B0604020202020204" pitchFamily="34" charset="0"/>
              </a:rPr>
              <a:t>enes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ayaz</a:t>
            </a:r>
            <a:r>
              <a:rPr lang="en-US" dirty="0">
                <a:latin typeface="Arial" panose="020B0604020202020204" pitchFamily="34" charset="0"/>
                <a:cs typeface="Arial" panose="020B0604020202020204" pitchFamily="34" charset="0"/>
              </a:rPr>
              <a:t>, today I will defense my thesis entitled</a:t>
            </a:r>
          </a:p>
          <a:p>
            <a:endParaRPr lang="en-US" noProof="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Concurrent operation of Wireless power transfer based contactless slip ring an motor drive system with a single converter.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noProof="0" dirty="0">
              <a:latin typeface="Arial" panose="020B0604020202020204" pitchFamily="34" charset="0"/>
              <a:cs typeface="Arial" panose="020B0604020202020204" pitchFamily="34" charset="0"/>
            </a:endParaRPr>
          </a:p>
          <a:p>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03AAD37-8495-4358-975D-7F228E51A688}" type="slidenum">
              <a:rPr lang="en-US" smtClean="0"/>
              <a:pPr>
                <a:defRPr/>
              </a:pPr>
              <a:t>0</a:t>
            </a:fld>
            <a:endParaRPr lang="en-US" dirty="0"/>
          </a:p>
        </p:txBody>
      </p:sp>
    </p:spTree>
    <p:extLst>
      <p:ext uri="{BB962C8B-B14F-4D97-AF65-F5344CB8AC3E}">
        <p14:creationId xmlns:p14="http://schemas.microsoft.com/office/powerpoint/2010/main" val="156255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thesis, we use series/series IPT system is preferred. Then, the secondary capacitors is removed. </a:t>
            </a:r>
          </a:p>
          <a:p>
            <a:endParaRPr lang="en-US" dirty="0"/>
          </a:p>
          <a:p>
            <a:r>
              <a:rPr lang="en-US" dirty="0"/>
              <a:t>We mention all in detail in thesis. </a:t>
            </a:r>
          </a:p>
          <a:p>
            <a:endParaRPr lang="en-US" dirty="0"/>
          </a:p>
          <a:p>
            <a:r>
              <a:rPr lang="en-US" dirty="0"/>
              <a:t>Before, we say that the IPT system behaves like band-pass filter, and only fundamental signal is transmitted. Then, to model the IPT, in frequency domain circuit diagram can be used. </a:t>
            </a:r>
          </a:p>
          <a:p>
            <a:endParaRPr lang="en-US" dirty="0"/>
          </a:p>
          <a:p>
            <a:r>
              <a:rPr lang="en-US" dirty="0"/>
              <a:t>For single peak band-pass filter characteristic, we have two operating region. Inductive and capacitive. If operating frequency is greater than the resonant frequency, which can be calculated like this, the system enter inductive region. </a:t>
            </a:r>
          </a:p>
          <a:p>
            <a:r>
              <a:rPr lang="en-US" dirty="0"/>
              <a:t>It is significant for conventional systems, to achieve ZVS.  However, in our system also have motor current,</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9</a:t>
            </a:fld>
            <a:endParaRPr lang="en-US" dirty="0"/>
          </a:p>
        </p:txBody>
      </p:sp>
    </p:spTree>
    <p:extLst>
      <p:ext uri="{BB962C8B-B14F-4D97-AF65-F5344CB8AC3E}">
        <p14:creationId xmlns:p14="http://schemas.microsoft.com/office/powerpoint/2010/main" val="406011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conventional IPT systems,  the converter generates a square wave having multiple frequencies, and only fundamental is transmitted via the resonant structure. </a:t>
            </a:r>
          </a:p>
          <a:p>
            <a:endParaRPr lang="en-US" dirty="0"/>
          </a:p>
          <a:p>
            <a:r>
              <a:rPr lang="en-US" dirty="0"/>
              <a:t>In literature, a multifrequency IPT systems are also utilized. </a:t>
            </a:r>
          </a:p>
          <a:p>
            <a:r>
              <a:rPr lang="en-US" dirty="0"/>
              <a:t>The motivations of multi-frequency can be listed as given.</a:t>
            </a:r>
          </a:p>
          <a:p>
            <a:endParaRPr lang="en-US" dirty="0"/>
          </a:p>
          <a:p>
            <a:r>
              <a:rPr lang="en-US" dirty="0"/>
              <a:t>For example,  third harmonic of square wave is utilized via multi-resonant structure and single converter. </a:t>
            </a:r>
          </a:p>
          <a:p>
            <a:r>
              <a:rPr lang="en-US" dirty="0"/>
              <a:t>Or, the system can desired to operate more than frequency, multi-converter and multi-resonant can be utilized. </a:t>
            </a:r>
          </a:p>
          <a:p>
            <a:endParaRPr lang="en-US" dirty="0"/>
          </a:p>
          <a:p>
            <a:r>
              <a:rPr lang="en-US" dirty="0"/>
              <a:t>In our thesis, the WPT system is excited by motor drive .</a:t>
            </a:r>
          </a:p>
          <a:p>
            <a:endParaRPr lang="en-US" dirty="0"/>
          </a:p>
          <a:p>
            <a:r>
              <a:rPr lang="en-US" dirty="0"/>
              <a:t>It can be considered as single-converter and multi-load system, the motivation is to reduced the switching components. </a:t>
            </a:r>
          </a:p>
          <a:p>
            <a:endParaRPr lang="en-US" dirty="0"/>
          </a:p>
          <a:p>
            <a:r>
              <a:rPr lang="en-US" dirty="0"/>
              <a:t>However, the motor driving should be dynamic and requires fast response. Then, we should use conventional motor drive modulations.</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10</a:t>
            </a:fld>
            <a:endParaRPr lang="en-US" dirty="0"/>
          </a:p>
        </p:txBody>
      </p:sp>
    </p:spTree>
    <p:extLst>
      <p:ext uri="{BB962C8B-B14F-4D97-AF65-F5344CB8AC3E}">
        <p14:creationId xmlns:p14="http://schemas.microsoft.com/office/powerpoint/2010/main" val="301146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11</a:t>
            </a:fld>
            <a:endParaRPr lang="en-US" dirty="0"/>
          </a:p>
        </p:txBody>
      </p:sp>
    </p:spTree>
    <p:extLst>
      <p:ext uri="{BB962C8B-B14F-4D97-AF65-F5344CB8AC3E}">
        <p14:creationId xmlns:p14="http://schemas.microsoft.com/office/powerpoint/2010/main" val="1079722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conventional and the proposed system are presented in this figure. </a:t>
            </a:r>
          </a:p>
          <a:p>
            <a:endParaRPr lang="en-US" dirty="0"/>
          </a:p>
          <a:p>
            <a:r>
              <a:rPr lang="en-US" dirty="0"/>
              <a:t>The system is mounted the shaft, and Rx  coil is rotating with the shaft. </a:t>
            </a:r>
          </a:p>
          <a:p>
            <a:endParaRPr lang="en-US" dirty="0"/>
          </a:p>
          <a:p>
            <a:r>
              <a:rPr lang="en-US" dirty="0"/>
              <a:t>We eliminate the WPT converter, and the motor drive can be AC or DC.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12</a:t>
            </a:fld>
            <a:endParaRPr lang="en-US" dirty="0"/>
          </a:p>
        </p:txBody>
      </p:sp>
    </p:spTree>
    <p:extLst>
      <p:ext uri="{BB962C8B-B14F-4D97-AF65-F5344CB8AC3E}">
        <p14:creationId xmlns:p14="http://schemas.microsoft.com/office/powerpoint/2010/main" val="4201851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DC motor drives, we use a voltage source full-bridge converter, which is commonly used since it provides four-quadrant operation.  Since it is a voltage source converter, we can connect the WPT in parallel. </a:t>
            </a:r>
          </a:p>
          <a:p>
            <a:endParaRPr lang="en-US" dirty="0"/>
          </a:p>
          <a:p>
            <a:r>
              <a:rPr lang="en-US" dirty="0"/>
              <a:t>As a PWM method, bi-polar PWM schemes is proffered, where SA and SB’ have the same signals. </a:t>
            </a:r>
          </a:p>
          <a:p>
            <a:endParaRPr lang="en-US" dirty="0"/>
          </a:p>
          <a:p>
            <a:r>
              <a:rPr lang="en-US" dirty="0"/>
              <a:t>The PWM signals are shown in here, by duty cycles we change the DC voltage at the output. </a:t>
            </a:r>
          </a:p>
          <a:p>
            <a:endParaRPr lang="en-US" dirty="0"/>
          </a:p>
          <a:p>
            <a:r>
              <a:rPr lang="en-US" dirty="0"/>
              <a:t>According to duty cycle, the DC and </a:t>
            </a:r>
            <a:r>
              <a:rPr lang="en-US" dirty="0" err="1"/>
              <a:t>swithingh</a:t>
            </a:r>
            <a:r>
              <a:rPr lang="en-US" dirty="0"/>
              <a:t> harmonics are shown in here.  </a:t>
            </a:r>
          </a:p>
          <a:p>
            <a:endParaRPr lang="en-US" dirty="0"/>
          </a:p>
          <a:p>
            <a:r>
              <a:rPr lang="en-US" dirty="0"/>
              <a:t>The duty cycle is changed to adjust the DC voltage, however switching </a:t>
            </a:r>
            <a:r>
              <a:rPr lang="en-US" dirty="0" err="1"/>
              <a:t>harmınics</a:t>
            </a:r>
            <a:r>
              <a:rPr lang="en-US" dirty="0"/>
              <a:t> also vary. </a:t>
            </a:r>
          </a:p>
          <a:p>
            <a:endParaRPr lang="en-US" dirty="0"/>
          </a:p>
          <a:p>
            <a:r>
              <a:rPr lang="en-US" dirty="0"/>
              <a:t>However, we </a:t>
            </a:r>
            <a:r>
              <a:rPr lang="en-US" dirty="0" err="1"/>
              <a:t>eant</a:t>
            </a:r>
            <a:r>
              <a:rPr lang="en-US" dirty="0"/>
              <a:t> to use these harmonics in WPT system, therefore the variation is challenging.</a:t>
            </a:r>
          </a:p>
          <a:p>
            <a:endParaRPr lang="en-US" dirty="0"/>
          </a:p>
          <a:p>
            <a:r>
              <a:rPr lang="en-US" dirty="0"/>
              <a:t>Also, we should limit our duty cycles, since the switching  harmonics approaches to 0 near the duty cycle is 0 or 1.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13</a:t>
            </a:fld>
            <a:endParaRPr lang="en-US" dirty="0"/>
          </a:p>
        </p:txBody>
      </p:sp>
    </p:spTree>
    <p:extLst>
      <p:ext uri="{BB962C8B-B14F-4D97-AF65-F5344CB8AC3E}">
        <p14:creationId xmlns:p14="http://schemas.microsoft.com/office/powerpoint/2010/main" val="840881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slide, we said that the switching harmonics varies with duty cycle. </a:t>
            </a:r>
          </a:p>
          <a:p>
            <a:endParaRPr lang="en-US" dirty="0"/>
          </a:p>
          <a:p>
            <a:r>
              <a:rPr lang="en-US" dirty="0"/>
              <a:t>To control WPT power, keep it constant under any modulation, we </a:t>
            </a:r>
            <a:r>
              <a:rPr lang="en-US" dirty="0" err="1"/>
              <a:t>introudece</a:t>
            </a:r>
            <a:r>
              <a:rPr lang="en-US" dirty="0"/>
              <a:t> a </a:t>
            </a:r>
            <a:r>
              <a:rPr lang="en-US" dirty="0" err="1"/>
              <a:t>indepdent</a:t>
            </a:r>
            <a:r>
              <a:rPr lang="en-US" dirty="0"/>
              <a:t> control parameter, switching </a:t>
            </a:r>
            <a:r>
              <a:rPr lang="en-US" dirty="0" err="1"/>
              <a:t>freqyebct</a:t>
            </a:r>
            <a:r>
              <a:rPr lang="en-US" dirty="0"/>
              <a:t>.</a:t>
            </a:r>
          </a:p>
          <a:p>
            <a:endParaRPr lang="en-US" dirty="0"/>
          </a:p>
          <a:p>
            <a:r>
              <a:rPr lang="en-US" dirty="0"/>
              <a:t>The gain </a:t>
            </a:r>
            <a:r>
              <a:rPr lang="en-US" dirty="0" err="1"/>
              <a:t>charateristics</a:t>
            </a:r>
            <a:r>
              <a:rPr lang="en-US" dirty="0"/>
              <a:t> of the WPT is shown here, we can change the gain of WPT system by switching frequency.</a:t>
            </a:r>
          </a:p>
          <a:p>
            <a:endParaRPr lang="en-US" dirty="0"/>
          </a:p>
          <a:p>
            <a:r>
              <a:rPr lang="en-US" dirty="0"/>
              <a:t>Switching frequency does not affect the motor operation.</a:t>
            </a:r>
          </a:p>
          <a:p>
            <a:endParaRPr lang="en-US" dirty="0"/>
          </a:p>
          <a:p>
            <a:r>
              <a:rPr lang="en-US" dirty="0"/>
              <a:t>By applying appropriate frequency, we keep the WPT power independent of duty cycle.</a:t>
            </a:r>
          </a:p>
          <a:p>
            <a:endParaRPr lang="en-US" dirty="0"/>
          </a:p>
          <a:p>
            <a:r>
              <a:rPr lang="en-US" dirty="0"/>
              <a:t>The switching signals, output voltage and current waveforms are shown here. </a:t>
            </a:r>
          </a:p>
          <a:p>
            <a:endParaRPr lang="en-US" dirty="0"/>
          </a:p>
          <a:p>
            <a:r>
              <a:rPr lang="en-US" dirty="0"/>
              <a:t>The WPT system is lower ratings than, the current is much smaller than the motor current. Therefore, the converter current not completely differ from the motor current.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14</a:t>
            </a:fld>
            <a:endParaRPr lang="en-US" dirty="0"/>
          </a:p>
        </p:txBody>
      </p:sp>
    </p:spTree>
    <p:extLst>
      <p:ext uri="{BB962C8B-B14F-4D97-AF65-F5344CB8AC3E}">
        <p14:creationId xmlns:p14="http://schemas.microsoft.com/office/powerpoint/2010/main" val="48480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 motor drives, we use a 3-wire 3-phase voltage source inverter. </a:t>
            </a:r>
          </a:p>
          <a:p>
            <a:endParaRPr lang="en-US" dirty="0"/>
          </a:p>
          <a:p>
            <a:r>
              <a:rPr lang="en-US" dirty="0"/>
              <a:t>SPWM is applied to generate a required voltage waveform at the inverter output. </a:t>
            </a:r>
          </a:p>
          <a:p>
            <a:endParaRPr lang="en-US" dirty="0"/>
          </a:p>
          <a:p>
            <a:r>
              <a:rPr lang="en-US" dirty="0"/>
              <a:t>We have sinusoidal reference signals, and they are compared with triangular carrier signals, creating PWMs. </a:t>
            </a:r>
          </a:p>
          <a:p>
            <a:endParaRPr lang="en-US" dirty="0"/>
          </a:p>
          <a:p>
            <a:r>
              <a:rPr lang="en-US" dirty="0"/>
              <a:t>In standard SPWM,  line-to-line voltage harmonic distribution is shown. There is no </a:t>
            </a:r>
            <a:r>
              <a:rPr lang="en-US" dirty="0" err="1"/>
              <a:t>componente</a:t>
            </a:r>
            <a:r>
              <a:rPr lang="en-US" dirty="0"/>
              <a:t> at the switching frequency. </a:t>
            </a:r>
          </a:p>
          <a:p>
            <a:endParaRPr lang="en-US" dirty="0"/>
          </a:p>
          <a:p>
            <a:r>
              <a:rPr lang="en-US" dirty="0"/>
              <a:t>Since, the </a:t>
            </a:r>
            <a:r>
              <a:rPr lang="en-US" dirty="0" err="1"/>
              <a:t>switchging</a:t>
            </a:r>
            <a:r>
              <a:rPr lang="en-US" dirty="0"/>
              <a:t> </a:t>
            </a:r>
            <a:r>
              <a:rPr lang="en-US" dirty="0" err="1"/>
              <a:t>fdrequency</a:t>
            </a:r>
            <a:r>
              <a:rPr lang="en-US" dirty="0"/>
              <a:t> and sidebands create zero/positive/ negative </a:t>
            </a:r>
            <a:r>
              <a:rPr lang="en-US" dirty="0" err="1"/>
              <a:t>swquences</a:t>
            </a:r>
            <a:r>
              <a:rPr lang="en-US" dirty="0"/>
              <a:t>. </a:t>
            </a:r>
          </a:p>
          <a:p>
            <a:endParaRPr lang="en-US" dirty="0"/>
          </a:p>
          <a:p>
            <a:r>
              <a:rPr lang="en-US" dirty="0"/>
              <a:t>In this condition, we can not control the switching harmonic, and so the WPTs power. </a:t>
            </a:r>
          </a:p>
          <a:p>
            <a:endParaRPr lang="en-US" dirty="0"/>
          </a:p>
          <a:p>
            <a:r>
              <a:rPr lang="en-US" dirty="0"/>
              <a:t>In the proposed system, we can give a phase shift to the carrier signals, and so we can get rid of the zero sequences.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15</a:t>
            </a:fld>
            <a:endParaRPr lang="en-US" dirty="0"/>
          </a:p>
        </p:txBody>
      </p:sp>
    </p:spTree>
    <p:extLst>
      <p:ext uri="{BB962C8B-B14F-4D97-AF65-F5344CB8AC3E}">
        <p14:creationId xmlns:p14="http://schemas.microsoft.com/office/powerpoint/2010/main" val="151566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WPT system is </a:t>
            </a:r>
            <a:r>
              <a:rPr lang="en-US" dirty="0" err="1"/>
              <a:t>conncted</a:t>
            </a:r>
            <a:r>
              <a:rPr lang="en-US" dirty="0"/>
              <a:t> to between phase-A and phase B. </a:t>
            </a:r>
          </a:p>
          <a:p>
            <a:endParaRPr lang="en-US" dirty="0"/>
          </a:p>
          <a:p>
            <a:r>
              <a:rPr lang="en-US" dirty="0"/>
              <a:t>By carrier phase shift to phase B, we achieve the contour. </a:t>
            </a:r>
          </a:p>
          <a:p>
            <a:endParaRPr lang="en-US" dirty="0"/>
          </a:p>
          <a:p>
            <a:r>
              <a:rPr lang="en-US" dirty="0"/>
              <a:t>We can </a:t>
            </a:r>
            <a:r>
              <a:rPr lang="en-US" dirty="0" err="1"/>
              <a:t>oberve</a:t>
            </a:r>
            <a:r>
              <a:rPr lang="en-US" dirty="0"/>
              <a:t> that we can a constant gain for any modulation. </a:t>
            </a:r>
          </a:p>
          <a:p>
            <a:r>
              <a:rPr lang="en-US" dirty="0"/>
              <a:t>The  constant gain is between 0.25 and 0.45 over a DC-link voltage. </a:t>
            </a:r>
          </a:p>
          <a:p>
            <a:endParaRPr lang="en-US" dirty="0"/>
          </a:p>
          <a:p>
            <a:r>
              <a:rPr lang="en-US" dirty="0"/>
              <a:t>The control diagram is shown.  According to modulation, we adjust the carrier phase-shift to control the WPTs power.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16</a:t>
            </a:fld>
            <a:endParaRPr lang="en-US" dirty="0"/>
          </a:p>
        </p:txBody>
      </p:sp>
    </p:spTree>
    <p:extLst>
      <p:ext uri="{BB962C8B-B14F-4D97-AF65-F5344CB8AC3E}">
        <p14:creationId xmlns:p14="http://schemas.microsoft.com/office/powerpoint/2010/main" val="379872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here, we discussed the concurrent operation of the WPT and motor for DC and AC motor drives. </a:t>
            </a:r>
          </a:p>
          <a:p>
            <a:endParaRPr lang="en-US" dirty="0"/>
          </a:p>
          <a:p>
            <a:r>
              <a:rPr lang="en-US" dirty="0"/>
              <a:t>However, some practical consideration. </a:t>
            </a:r>
          </a:p>
          <a:p>
            <a:endParaRPr lang="en-US" dirty="0"/>
          </a:p>
          <a:p>
            <a:r>
              <a:rPr lang="en-US" dirty="0"/>
              <a:t>The operating frequency of WPT should be higher to achieve smaller WPT coil size. </a:t>
            </a:r>
          </a:p>
          <a:p>
            <a:endParaRPr lang="en-US" dirty="0"/>
          </a:p>
          <a:p>
            <a:r>
              <a:rPr lang="en-US" dirty="0"/>
              <a:t>However, in conventional Si-based motor drives has lower switching frequency below 20 kHz due to the switching losses</a:t>
            </a:r>
          </a:p>
          <a:p>
            <a:r>
              <a:rPr lang="en-US" dirty="0"/>
              <a:t>In these range, WPT system is not feasible.</a:t>
            </a:r>
          </a:p>
          <a:p>
            <a:endParaRPr lang="en-US" dirty="0"/>
          </a:p>
          <a:p>
            <a:r>
              <a:rPr lang="en-US" dirty="0"/>
              <a:t>However, with the development of </a:t>
            </a:r>
            <a:r>
              <a:rPr lang="en-US" dirty="0" err="1"/>
              <a:t>eideband</a:t>
            </a:r>
            <a:r>
              <a:rPr lang="en-US" dirty="0"/>
              <a:t>-gap devices, the </a:t>
            </a:r>
            <a:r>
              <a:rPr lang="en-US" dirty="0" err="1"/>
              <a:t>siwthing</a:t>
            </a:r>
            <a:r>
              <a:rPr lang="en-US" dirty="0"/>
              <a:t> frequency increases up to 100 kHz. </a:t>
            </a:r>
          </a:p>
          <a:p>
            <a:endParaRPr lang="en-US" dirty="0"/>
          </a:p>
          <a:p>
            <a:r>
              <a:rPr lang="en-US" dirty="0"/>
              <a:t>Therefore, the proposed system is suitable to apply motor drives based on  </a:t>
            </a:r>
            <a:r>
              <a:rPr lang="en-US" dirty="0" err="1"/>
              <a:t>SiC</a:t>
            </a:r>
            <a:r>
              <a:rPr lang="en-US" dirty="0"/>
              <a:t> and </a:t>
            </a:r>
            <a:r>
              <a:rPr lang="en-US" dirty="0" err="1"/>
              <a:t>GaN</a:t>
            </a:r>
            <a:r>
              <a:rPr lang="en-US" dirty="0"/>
              <a:t> semiconductors.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17</a:t>
            </a:fld>
            <a:endParaRPr lang="en-US" dirty="0"/>
          </a:p>
        </p:txBody>
      </p:sp>
    </p:spTree>
    <p:extLst>
      <p:ext uri="{BB962C8B-B14F-4D97-AF65-F5344CB8AC3E}">
        <p14:creationId xmlns:p14="http://schemas.microsoft.com/office/powerpoint/2010/main" val="1267115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18</a:t>
            </a:fld>
            <a:endParaRPr lang="en-US" dirty="0"/>
          </a:p>
        </p:txBody>
      </p:sp>
    </p:spTree>
    <p:extLst>
      <p:ext uri="{BB962C8B-B14F-4D97-AF65-F5344CB8AC3E}">
        <p14:creationId xmlns:p14="http://schemas.microsoft.com/office/powerpoint/2010/main" val="251748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Here is my outline. </a:t>
            </a:r>
          </a:p>
          <a:p>
            <a:endParaRPr lang="en-US" dirty="0"/>
          </a:p>
          <a:p>
            <a:r>
              <a:rPr lang="en-US" dirty="0" err="1"/>
              <a:t>Fisrtly</a:t>
            </a:r>
            <a:r>
              <a:rPr lang="en-US" dirty="0"/>
              <a:t>, I give the main motivation behind the study. </a:t>
            </a:r>
          </a:p>
          <a:p>
            <a:endParaRPr lang="en-US" dirty="0"/>
          </a:p>
          <a:p>
            <a:r>
              <a:rPr lang="en-US" dirty="0"/>
              <a:t>Secondly, we talk about the basics of wireless power transfer </a:t>
            </a:r>
            <a:r>
              <a:rPr lang="en-US" dirty="0" err="1"/>
              <a:t>sytem</a:t>
            </a:r>
            <a:r>
              <a:rPr lang="en-US" dirty="0"/>
              <a:t>.</a:t>
            </a:r>
          </a:p>
          <a:p>
            <a:endParaRPr lang="en-US" dirty="0"/>
          </a:p>
          <a:p>
            <a:r>
              <a:rPr lang="en-US" dirty="0"/>
              <a:t>Then, we discussed the </a:t>
            </a:r>
            <a:r>
              <a:rPr lang="en-US" dirty="0" err="1"/>
              <a:t>theoty</a:t>
            </a:r>
            <a:r>
              <a:rPr lang="en-US" dirty="0"/>
              <a:t> of the proposed system .</a:t>
            </a:r>
          </a:p>
          <a:p>
            <a:endParaRPr lang="en-US" dirty="0"/>
          </a:p>
          <a:p>
            <a:r>
              <a:rPr lang="en-US" dirty="0"/>
              <a:t>After that, following three parts are related to implementation of the proposed system to different applications and motor drives and I </a:t>
            </a:r>
            <a:r>
              <a:rPr lang="en-US" dirty="0" err="1"/>
              <a:t>wille</a:t>
            </a:r>
            <a:r>
              <a:rPr lang="en-US" dirty="0"/>
              <a:t> present experimental results. </a:t>
            </a:r>
          </a:p>
          <a:p>
            <a:endParaRPr lang="en-US" dirty="0"/>
          </a:p>
          <a:p>
            <a:r>
              <a:rPr lang="en-US" dirty="0" err="1"/>
              <a:t>Finaly</a:t>
            </a:r>
            <a:r>
              <a:rPr lang="en-US" dirty="0"/>
              <a:t>, we discussed the </a:t>
            </a:r>
            <a:r>
              <a:rPr lang="en-US" dirty="0" err="1"/>
              <a:t>litereatures</a:t>
            </a:r>
            <a:r>
              <a:rPr lang="en-US" dirty="0"/>
              <a:t> and talk about main contribution of the our system, and give  possible future works. </a:t>
            </a:r>
          </a:p>
          <a:p>
            <a:endParaRPr lang="en-US" dirty="0"/>
          </a:p>
          <a:p>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a:t>
            </a:fld>
            <a:endParaRPr lang="en-US" dirty="0"/>
          </a:p>
        </p:txBody>
      </p:sp>
    </p:spTree>
    <p:extLst>
      <p:ext uri="{BB962C8B-B14F-4D97-AF65-F5344CB8AC3E}">
        <p14:creationId xmlns:p14="http://schemas.microsoft.com/office/powerpoint/2010/main" val="2664054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full-bridge converter and separately excited DC motor. </a:t>
            </a:r>
          </a:p>
          <a:p>
            <a:endParaRPr lang="en-US" dirty="0"/>
          </a:p>
          <a:p>
            <a:r>
              <a:rPr lang="en-US" dirty="0"/>
              <a:t>The SS-IPT system is connected in parallel to motor drive. </a:t>
            </a:r>
          </a:p>
          <a:p>
            <a:endParaRPr lang="en-US" dirty="0"/>
          </a:p>
          <a:p>
            <a:r>
              <a:rPr lang="en-US" dirty="0"/>
              <a:t>The experimental setup is shown in figure.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19</a:t>
            </a:fld>
            <a:endParaRPr lang="en-US" dirty="0"/>
          </a:p>
        </p:txBody>
      </p:sp>
    </p:spTree>
    <p:extLst>
      <p:ext uri="{BB962C8B-B14F-4D97-AF65-F5344CB8AC3E}">
        <p14:creationId xmlns:p14="http://schemas.microsoft.com/office/powerpoint/2010/main" val="2011708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ratings are presented here. </a:t>
            </a:r>
          </a:p>
          <a:p>
            <a:endParaRPr lang="en-US" dirty="0"/>
          </a:p>
          <a:p>
            <a:endParaRPr lang="en-US" dirty="0"/>
          </a:p>
          <a:p>
            <a:r>
              <a:rPr lang="en-US" dirty="0"/>
              <a:t>Before the design stage of WPT system, the DC-link voltage and duty cycle limits are important. </a:t>
            </a:r>
          </a:p>
          <a:p>
            <a:endParaRPr lang="en-US" dirty="0"/>
          </a:p>
          <a:p>
            <a:r>
              <a:rPr lang="en-US" dirty="0"/>
              <a:t>The duty cycle is limited between 0.15 and 0.85, which means that minimum voltage at the switching frequency is 40V. </a:t>
            </a:r>
          </a:p>
          <a:p>
            <a:endParaRPr lang="en-US" dirty="0"/>
          </a:p>
          <a:p>
            <a:r>
              <a:rPr lang="en-US" dirty="0"/>
              <a:t>The maximum voltage Is reached at D=0.5, which give 90V. </a:t>
            </a:r>
          </a:p>
          <a:p>
            <a:endParaRPr lang="en-US" dirty="0"/>
          </a:p>
          <a:p>
            <a:r>
              <a:rPr lang="en-US" dirty="0"/>
              <a:t>Therefore, the WPT system should give the desired power for these input variation, which is actually compensated by frequency control. </a:t>
            </a:r>
          </a:p>
          <a:p>
            <a:endParaRPr lang="en-US" dirty="0"/>
          </a:p>
          <a:p>
            <a:r>
              <a:rPr lang="en-US" dirty="0"/>
              <a:t>Coupling, quality factor are design parameters, which are selected in reasonable range discussed in the literature. </a:t>
            </a:r>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20</a:t>
            </a:fld>
            <a:endParaRPr lang="en-US" dirty="0"/>
          </a:p>
        </p:txBody>
      </p:sp>
    </p:spTree>
    <p:extLst>
      <p:ext uri="{BB962C8B-B14F-4D97-AF65-F5344CB8AC3E}">
        <p14:creationId xmlns:p14="http://schemas.microsoft.com/office/powerpoint/2010/main" val="308991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and measured values are </a:t>
            </a:r>
            <a:r>
              <a:rPr lang="en-US" dirty="0" err="1"/>
              <a:t>presenred</a:t>
            </a:r>
            <a:r>
              <a:rPr lang="en-US" dirty="0"/>
              <a:t> here. </a:t>
            </a:r>
          </a:p>
          <a:p>
            <a:endParaRPr lang="en-US" dirty="0"/>
          </a:p>
          <a:p>
            <a:r>
              <a:rPr lang="en-US" dirty="0"/>
              <a:t>The WPT system is tested for different duty cycle  and switching frequency. </a:t>
            </a:r>
          </a:p>
          <a:p>
            <a:endParaRPr lang="en-US" dirty="0"/>
          </a:p>
          <a:p>
            <a:r>
              <a:rPr lang="en-US" dirty="0"/>
              <a:t>The contour of the power over duty cycle and switching frequency is plotted . </a:t>
            </a:r>
          </a:p>
          <a:p>
            <a:endParaRPr lang="en-US" dirty="0"/>
          </a:p>
          <a:p>
            <a:r>
              <a:rPr lang="en-US" dirty="0"/>
              <a:t>We can observe iso-power lines.  We choose the outer iso-power line, which can supply the desired power under given duty cycle.</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21</a:t>
            </a:fld>
            <a:endParaRPr lang="en-US" dirty="0"/>
          </a:p>
        </p:txBody>
      </p:sp>
    </p:spTree>
    <p:extLst>
      <p:ext uri="{BB962C8B-B14F-4D97-AF65-F5344CB8AC3E}">
        <p14:creationId xmlns:p14="http://schemas.microsoft.com/office/powerpoint/2010/main" val="4008973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validate the concurrent operation. </a:t>
            </a:r>
          </a:p>
          <a:p>
            <a:endParaRPr lang="en-US" dirty="0"/>
          </a:p>
          <a:p>
            <a:r>
              <a:rPr lang="en-US" dirty="0"/>
              <a:t>Firstly, only the WPT system is connected. Switching frequency is 81.3 kHz and duty cycle is 0.85, and its output voltage is 20.8V. </a:t>
            </a:r>
          </a:p>
          <a:p>
            <a:endParaRPr lang="en-US" dirty="0"/>
          </a:p>
          <a:p>
            <a:r>
              <a:rPr lang="en-US" dirty="0"/>
              <a:t>Then, for the same duty cycle and switching frequency, only motor is connected to drive.  Motor drive delivers 480W. </a:t>
            </a:r>
          </a:p>
          <a:p>
            <a:endParaRPr lang="en-US" dirty="0"/>
          </a:p>
          <a:p>
            <a:r>
              <a:rPr lang="en-US" dirty="0"/>
              <a:t>After, the WPT and motor are connected together. </a:t>
            </a:r>
          </a:p>
          <a:p>
            <a:r>
              <a:rPr lang="en-US" dirty="0"/>
              <a:t>It is observed that the motor and WPT is provided the power as the same as stand-alone connection. </a:t>
            </a:r>
          </a:p>
          <a:p>
            <a:endParaRPr lang="en-US" dirty="0"/>
          </a:p>
          <a:p>
            <a:r>
              <a:rPr lang="en-US" dirty="0"/>
              <a:t>Therefore, we can say that the concurrent operation can be done by applying appropriate duty cycle and switching frequency. </a:t>
            </a:r>
          </a:p>
          <a:p>
            <a:endParaRPr lang="en-US" dirty="0"/>
          </a:p>
          <a:p>
            <a:r>
              <a:rPr lang="en-US" dirty="0"/>
              <a:t>In the thesis, the concurrent operation is tested under several </a:t>
            </a:r>
            <a:r>
              <a:rPr lang="en-US" dirty="0" err="1"/>
              <a:t>dutyc</a:t>
            </a:r>
            <a:r>
              <a:rPr lang="en-US" dirty="0"/>
              <a:t> cycles and switching frequency to observe the continuous power transfer.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22</a:t>
            </a:fld>
            <a:endParaRPr lang="en-US" dirty="0"/>
          </a:p>
        </p:txBody>
      </p:sp>
    </p:spTree>
    <p:extLst>
      <p:ext uri="{BB962C8B-B14F-4D97-AF65-F5344CB8AC3E}">
        <p14:creationId xmlns:p14="http://schemas.microsoft.com/office/powerpoint/2010/main" val="2564212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Okey</a:t>
            </a:r>
            <a:r>
              <a:rPr lang="en-US" dirty="0"/>
              <a:t>, we </a:t>
            </a:r>
            <a:r>
              <a:rPr lang="en-US" dirty="0" err="1"/>
              <a:t>acheieve</a:t>
            </a:r>
            <a:r>
              <a:rPr lang="en-US" dirty="0"/>
              <a:t> concurrent operation, but it can increase the losses , and the system cannot be face with the thermal stress. </a:t>
            </a:r>
          </a:p>
          <a:p>
            <a:endParaRPr lang="en-US" dirty="0"/>
          </a:p>
          <a:p>
            <a:r>
              <a:rPr lang="en-US" dirty="0"/>
              <a:t>The drive losses are measured via a calorimeter setup. </a:t>
            </a:r>
          </a:p>
          <a:p>
            <a:endParaRPr lang="en-US" dirty="0"/>
          </a:p>
          <a:p>
            <a:r>
              <a:rPr lang="en-US" dirty="0"/>
              <a:t>The drive losses of concurrent operation increase only 10% compared to the only motor operation.  </a:t>
            </a:r>
          </a:p>
          <a:p>
            <a:r>
              <a:rPr lang="en-US" dirty="0"/>
              <a:t>Even the sum of only IPT and only motor losses is much bigger than the concurrent operation. </a:t>
            </a:r>
          </a:p>
          <a:p>
            <a:endParaRPr lang="en-US" dirty="0"/>
          </a:p>
          <a:p>
            <a:r>
              <a:rPr lang="en-US" dirty="0"/>
              <a:t>The </a:t>
            </a:r>
            <a:r>
              <a:rPr lang="en-US" dirty="0" err="1"/>
              <a:t>Ipt</a:t>
            </a:r>
            <a:r>
              <a:rPr lang="en-US" dirty="0"/>
              <a:t> current is much less than the motor current, then there is a small increment on the only motor operation.</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23</a:t>
            </a:fld>
            <a:endParaRPr lang="en-US" dirty="0"/>
          </a:p>
        </p:txBody>
      </p:sp>
    </p:spTree>
    <p:extLst>
      <p:ext uri="{BB962C8B-B14F-4D97-AF65-F5344CB8AC3E}">
        <p14:creationId xmlns:p14="http://schemas.microsoft.com/office/powerpoint/2010/main" val="1384190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test is about transient load changes. </a:t>
            </a:r>
          </a:p>
          <a:p>
            <a:endParaRPr lang="en-US" dirty="0"/>
          </a:p>
          <a:p>
            <a:r>
              <a:rPr lang="en-US" dirty="0"/>
              <a:t>The motor and WPT have varying load conditions.  </a:t>
            </a:r>
          </a:p>
          <a:p>
            <a:endParaRPr lang="en-US" dirty="0"/>
          </a:p>
          <a:p>
            <a:r>
              <a:rPr lang="en-US" dirty="0"/>
              <a:t>Although the duty cycle and frequency does not change, the load change can affect the each other operation. </a:t>
            </a:r>
          </a:p>
          <a:p>
            <a:endParaRPr lang="en-US" dirty="0"/>
          </a:p>
          <a:p>
            <a:r>
              <a:rPr lang="en-US" dirty="0"/>
              <a:t>The transient load changes do not affect the steady-state operation of the motor and WPT system. </a:t>
            </a:r>
          </a:p>
          <a:p>
            <a:r>
              <a:rPr lang="en-US" dirty="0"/>
              <a:t>However, it was observed that the motor is affected transitory where the current slightly changes ( by a 5% overshoot or undershoot ).</a:t>
            </a:r>
          </a:p>
          <a:p>
            <a:endParaRPr lang="en-US" dirty="0"/>
          </a:p>
          <a:p>
            <a:r>
              <a:rPr lang="en-US" dirty="0"/>
              <a:t>Then, it reaches the expected steady-state value in a short time as expected</a:t>
            </a:r>
          </a:p>
          <a:p>
            <a:endParaRPr lang="en-US" dirty="0"/>
          </a:p>
          <a:p>
            <a:r>
              <a:rPr lang="en-US" dirty="0"/>
              <a:t>These tests prove the independent and concurrent operation of the motor and WPT system.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24</a:t>
            </a:fld>
            <a:endParaRPr lang="en-US" dirty="0"/>
          </a:p>
        </p:txBody>
      </p:sp>
    </p:spTree>
    <p:extLst>
      <p:ext uri="{BB962C8B-B14F-4D97-AF65-F5344CB8AC3E}">
        <p14:creationId xmlns:p14="http://schemas.microsoft.com/office/powerpoint/2010/main" val="1108095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25</a:t>
            </a:fld>
            <a:endParaRPr lang="en-US" dirty="0"/>
          </a:p>
        </p:txBody>
      </p:sp>
    </p:spTree>
    <p:extLst>
      <p:ext uri="{BB962C8B-B14F-4D97-AF65-F5344CB8AC3E}">
        <p14:creationId xmlns:p14="http://schemas.microsoft.com/office/powerpoint/2010/main" val="3318646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3-phase 3- wire inverter and induction machine</a:t>
            </a:r>
          </a:p>
          <a:p>
            <a:endParaRPr lang="en-US" dirty="0"/>
          </a:p>
          <a:p>
            <a:r>
              <a:rPr lang="en-US" dirty="0"/>
              <a:t>The SS-IPT system is connected to two-legs of the inverter  in parallel to motor </a:t>
            </a:r>
          </a:p>
          <a:p>
            <a:endParaRPr lang="en-US" dirty="0"/>
          </a:p>
          <a:p>
            <a:r>
              <a:rPr lang="en-US" dirty="0"/>
              <a:t>The experimental setup is shown in figure. </a:t>
            </a:r>
          </a:p>
          <a:p>
            <a:endParaRPr lang="en-US" dirty="0"/>
          </a:p>
          <a:p>
            <a:r>
              <a:rPr lang="en-US" dirty="0"/>
              <a:t>The system ratings also given.  As discussed before, the gain can be constant by carrier phase shift. Therefore, the carrier phase-shift is adjusted between 30 and 60 degree to achieve 0.3 gain.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26</a:t>
            </a:fld>
            <a:endParaRPr lang="en-US" dirty="0"/>
          </a:p>
        </p:txBody>
      </p:sp>
    </p:spTree>
    <p:extLst>
      <p:ext uri="{BB962C8B-B14F-4D97-AF65-F5344CB8AC3E}">
        <p14:creationId xmlns:p14="http://schemas.microsoft.com/office/powerpoint/2010/main" val="3643765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the SPWM and carrier-phase shift is validated. </a:t>
            </a:r>
          </a:p>
          <a:p>
            <a:endParaRPr lang="en-US" dirty="0"/>
          </a:p>
          <a:p>
            <a:r>
              <a:rPr lang="en-US" dirty="0"/>
              <a:t>With and </a:t>
            </a:r>
            <a:r>
              <a:rPr lang="en-US" dirty="0" err="1"/>
              <a:t>withut</a:t>
            </a:r>
            <a:r>
              <a:rPr lang="en-US" dirty="0"/>
              <a:t> CPS, inverter output voltage at the fundamental, switching and its sidebands are mathematically calculated. </a:t>
            </a:r>
          </a:p>
          <a:p>
            <a:endParaRPr lang="en-US" dirty="0"/>
          </a:p>
          <a:p>
            <a:r>
              <a:rPr lang="en-US" dirty="0"/>
              <a:t>After that, the </a:t>
            </a:r>
            <a:r>
              <a:rPr lang="en-US" dirty="0" err="1"/>
              <a:t>ouyptut</a:t>
            </a:r>
            <a:r>
              <a:rPr lang="en-US" dirty="0"/>
              <a:t> voltage </a:t>
            </a:r>
            <a:r>
              <a:rPr lang="en-US" dirty="0" err="1"/>
              <a:t>şs</a:t>
            </a:r>
            <a:r>
              <a:rPr lang="en-US" dirty="0"/>
              <a:t> measured and harmonic distribution is in </a:t>
            </a:r>
            <a:r>
              <a:rPr lang="en-US" dirty="0" err="1"/>
              <a:t>goog</a:t>
            </a:r>
            <a:r>
              <a:rPr lang="en-US" dirty="0"/>
              <a:t> </a:t>
            </a:r>
            <a:r>
              <a:rPr lang="en-US" dirty="0" err="1"/>
              <a:t>aggrement</a:t>
            </a:r>
            <a:r>
              <a:rPr lang="en-US" dirty="0"/>
              <a:t> with </a:t>
            </a:r>
            <a:r>
              <a:rPr lang="en-US" dirty="0" err="1"/>
              <a:t>therotical</a:t>
            </a:r>
            <a:r>
              <a:rPr lang="en-US" dirty="0"/>
              <a:t> calculation.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27</a:t>
            </a:fld>
            <a:endParaRPr lang="en-US" dirty="0"/>
          </a:p>
        </p:txBody>
      </p:sp>
    </p:spTree>
    <p:extLst>
      <p:ext uri="{BB962C8B-B14F-4D97-AF65-F5344CB8AC3E}">
        <p14:creationId xmlns:p14="http://schemas.microsoft.com/office/powerpoint/2010/main" val="740018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order to validate the concurrent operation. </a:t>
            </a:r>
          </a:p>
          <a:p>
            <a:endParaRPr lang="en-US" dirty="0"/>
          </a:p>
          <a:p>
            <a:r>
              <a:rPr lang="en-US" dirty="0"/>
              <a:t>Firstly, only the motor is connected.  Modulation is 0.8 and carrier phase shift is 40 degree. </a:t>
            </a:r>
          </a:p>
          <a:p>
            <a:r>
              <a:rPr lang="en-US" dirty="0"/>
              <a:t>The motor draws 1.75 A.</a:t>
            </a:r>
          </a:p>
          <a:p>
            <a:endParaRPr lang="en-US" dirty="0"/>
          </a:p>
          <a:p>
            <a:r>
              <a:rPr lang="en-US" dirty="0"/>
              <a:t>Then,  for the same modulation and carrier phase shift, the WPT is connected to motor drive. </a:t>
            </a:r>
          </a:p>
          <a:p>
            <a:r>
              <a:rPr lang="en-US" dirty="0"/>
              <a:t>It draws 0.35 A. </a:t>
            </a:r>
          </a:p>
          <a:p>
            <a:endParaRPr lang="en-US" dirty="0"/>
          </a:p>
          <a:p>
            <a:r>
              <a:rPr lang="en-US" dirty="0"/>
              <a:t>After, the WPT and motor are connected together. </a:t>
            </a:r>
          </a:p>
          <a:p>
            <a:r>
              <a:rPr lang="en-US" dirty="0"/>
              <a:t>It is observed that the motor and WPT is provided the currents as the same as stand-alone connection. </a:t>
            </a:r>
          </a:p>
          <a:p>
            <a:endParaRPr lang="en-US" dirty="0"/>
          </a:p>
          <a:p>
            <a:r>
              <a:rPr lang="en-US" dirty="0"/>
              <a:t>Therefore, we can say that the concurrent operation can be done by applying appropriate modulation and carrier phase shift.</a:t>
            </a:r>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28</a:t>
            </a:fld>
            <a:endParaRPr lang="en-US" dirty="0"/>
          </a:p>
        </p:txBody>
      </p:sp>
    </p:spTree>
    <p:extLst>
      <p:ext uri="{BB962C8B-B14F-4D97-AF65-F5344CB8AC3E}">
        <p14:creationId xmlns:p14="http://schemas.microsoft.com/office/powerpoint/2010/main" val="62615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Okey</a:t>
            </a:r>
            <a:r>
              <a:rPr lang="en-US" dirty="0"/>
              <a:t> here we go, </a:t>
            </a:r>
          </a:p>
          <a:p>
            <a:r>
              <a:rPr lang="en-US" dirty="0"/>
              <a:t>Power transfer to rotating frames is required in many industrial applications. </a:t>
            </a:r>
          </a:p>
          <a:p>
            <a:r>
              <a:rPr lang="en-US" dirty="0"/>
              <a:t>	Rotating sensors</a:t>
            </a:r>
          </a:p>
          <a:p>
            <a:r>
              <a:rPr lang="en-US" dirty="0"/>
              <a:t>	Spindle motors</a:t>
            </a:r>
          </a:p>
          <a:p>
            <a:r>
              <a:rPr lang="en-US" dirty="0"/>
              <a:t>	Radars </a:t>
            </a:r>
          </a:p>
          <a:p>
            <a:r>
              <a:rPr lang="en-US" dirty="0"/>
              <a:t>	Field excitations</a:t>
            </a:r>
          </a:p>
          <a:p>
            <a:endParaRPr lang="en-US" dirty="0"/>
          </a:p>
          <a:p>
            <a:r>
              <a:rPr lang="en-US" dirty="0"/>
              <a:t>There are several methods of it. </a:t>
            </a:r>
          </a:p>
          <a:p>
            <a:r>
              <a:rPr lang="en-US" dirty="0"/>
              <a:t>First one is Slip Rings, or mechanical slip rings. </a:t>
            </a:r>
          </a:p>
          <a:p>
            <a:r>
              <a:rPr lang="en-US" dirty="0"/>
              <a:t>They are made up of conductor rings and carbon brushes rubbed with these rings. </a:t>
            </a:r>
          </a:p>
          <a:p>
            <a:endParaRPr lang="en-US" dirty="0"/>
          </a:p>
          <a:p>
            <a:r>
              <a:rPr lang="en-US" dirty="0"/>
              <a:t>Second one is Brushless exciters, which is actually a PM synchronous generator with rectified output. </a:t>
            </a:r>
          </a:p>
          <a:p>
            <a:endParaRPr lang="en-US" dirty="0"/>
          </a:p>
          <a:p>
            <a:r>
              <a:rPr lang="en-US" dirty="0"/>
              <a:t>Third one is contactless slip rings based on Wireless power transfer.  It can be counted as an air-core contactless transformer.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a:t>
            </a:fld>
            <a:endParaRPr lang="en-US" dirty="0"/>
          </a:p>
        </p:txBody>
      </p:sp>
    </p:spTree>
    <p:extLst>
      <p:ext uri="{BB962C8B-B14F-4D97-AF65-F5344CB8AC3E}">
        <p14:creationId xmlns:p14="http://schemas.microsoft.com/office/powerpoint/2010/main" val="2070870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tests are made to find the required carrier phase shifts to achieve constant power. </a:t>
            </a:r>
          </a:p>
          <a:p>
            <a:endParaRPr lang="en-US" dirty="0"/>
          </a:p>
          <a:p>
            <a:r>
              <a:rPr lang="en-US" dirty="0"/>
              <a:t>A look-up table is obtained in experimental setup, and the carrier phase shift values are compared with </a:t>
            </a:r>
            <a:r>
              <a:rPr lang="en-US" dirty="0" err="1"/>
              <a:t>therotical</a:t>
            </a:r>
            <a:r>
              <a:rPr lang="en-US" dirty="0"/>
              <a:t> ones. </a:t>
            </a:r>
          </a:p>
          <a:p>
            <a:endParaRPr lang="en-US" dirty="0"/>
          </a:p>
          <a:p>
            <a:r>
              <a:rPr lang="en-US" dirty="0"/>
              <a:t>They are in good </a:t>
            </a:r>
            <a:r>
              <a:rPr lang="en-US" dirty="0" err="1"/>
              <a:t>aggrement</a:t>
            </a:r>
            <a:r>
              <a:rPr lang="en-US" dirty="0"/>
              <a:t>. </a:t>
            </a:r>
          </a:p>
          <a:p>
            <a:endParaRPr lang="en-US" dirty="0"/>
          </a:p>
          <a:p>
            <a:r>
              <a:rPr lang="en-US" dirty="0"/>
              <a:t>Besides, as can be seen in  figure, with appropriate carrier phase shift, the power is kept constant.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29</a:t>
            </a:fld>
            <a:endParaRPr lang="en-US" dirty="0"/>
          </a:p>
        </p:txBody>
      </p:sp>
    </p:spTree>
    <p:extLst>
      <p:ext uri="{BB962C8B-B14F-4D97-AF65-F5344CB8AC3E}">
        <p14:creationId xmlns:p14="http://schemas.microsoft.com/office/powerpoint/2010/main" val="1938937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30</a:t>
            </a:fld>
            <a:endParaRPr lang="en-US" dirty="0"/>
          </a:p>
        </p:txBody>
      </p:sp>
    </p:spTree>
    <p:extLst>
      <p:ext uri="{BB962C8B-B14F-4D97-AF65-F5344CB8AC3E}">
        <p14:creationId xmlns:p14="http://schemas.microsoft.com/office/powerpoint/2010/main" val="3677716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31</a:t>
            </a:fld>
            <a:endParaRPr lang="en-US" dirty="0"/>
          </a:p>
        </p:txBody>
      </p:sp>
    </p:spTree>
    <p:extLst>
      <p:ext uri="{BB962C8B-B14F-4D97-AF65-F5344CB8AC3E}">
        <p14:creationId xmlns:p14="http://schemas.microsoft.com/office/powerpoint/2010/main" val="437091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3-phase 3- wire inverter and synchronous machine.</a:t>
            </a:r>
          </a:p>
          <a:p>
            <a:endParaRPr lang="en-US" dirty="0"/>
          </a:p>
          <a:p>
            <a:r>
              <a:rPr lang="en-US" dirty="0"/>
              <a:t>Here, we use a SN-IPT system, connected to two-legs of the inverter  in parallel to motor </a:t>
            </a:r>
          </a:p>
          <a:p>
            <a:endParaRPr lang="en-US" dirty="0"/>
          </a:p>
          <a:p>
            <a:r>
              <a:rPr lang="en-US" dirty="0"/>
              <a:t>The experimental setup is shown in figure. </a:t>
            </a:r>
          </a:p>
          <a:p>
            <a:endParaRPr lang="en-US" dirty="0"/>
          </a:p>
          <a:p>
            <a:r>
              <a:rPr lang="en-US" dirty="0"/>
              <a:t>The system ratings also given.  As discussed before, the gain can be constant by carrier phase shift.  </a:t>
            </a:r>
          </a:p>
          <a:p>
            <a:r>
              <a:rPr lang="en-US" dirty="0"/>
              <a:t>In order to decrease the Tx current, we choose the maximum </a:t>
            </a:r>
            <a:r>
              <a:rPr lang="en-US" dirty="0" err="1"/>
              <a:t>controlable</a:t>
            </a:r>
            <a:r>
              <a:rPr lang="en-US" dirty="0"/>
              <a:t> voltage gain over every modulation index is selected. It is 0.40. </a:t>
            </a:r>
          </a:p>
          <a:p>
            <a:endParaRPr lang="en-US" dirty="0"/>
          </a:p>
          <a:p>
            <a:r>
              <a:rPr lang="en-US" dirty="0"/>
              <a:t>The design of SN IPT system and explained in details in the thesis, we pass the experimental results directly.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32</a:t>
            </a:fld>
            <a:endParaRPr lang="en-US" dirty="0"/>
          </a:p>
        </p:txBody>
      </p:sp>
    </p:spTree>
    <p:extLst>
      <p:ext uri="{BB962C8B-B14F-4D97-AF65-F5344CB8AC3E}">
        <p14:creationId xmlns:p14="http://schemas.microsoft.com/office/powerpoint/2010/main" val="3268491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 the </a:t>
            </a:r>
            <a:r>
              <a:rPr lang="en-US" dirty="0" err="1"/>
              <a:t>synchoronous</a:t>
            </a:r>
            <a:r>
              <a:rPr lang="en-US" dirty="0"/>
              <a:t> is fed by the WPT system. </a:t>
            </a:r>
          </a:p>
          <a:p>
            <a:endParaRPr lang="en-US" dirty="0"/>
          </a:p>
          <a:p>
            <a:r>
              <a:rPr lang="en-US" dirty="0"/>
              <a:t>We have 3 operation condition of different modulation indexes. </a:t>
            </a:r>
          </a:p>
          <a:p>
            <a:endParaRPr lang="en-US" dirty="0"/>
          </a:p>
          <a:p>
            <a:r>
              <a:rPr lang="en-US" dirty="0"/>
              <a:t>The proposed carrier phase shift </a:t>
            </a:r>
            <a:r>
              <a:rPr lang="en-US" dirty="0" err="1"/>
              <a:t>guarentees</a:t>
            </a:r>
            <a:r>
              <a:rPr lang="en-US" dirty="0"/>
              <a:t> the mean value of the field current is brought the desired value. </a:t>
            </a:r>
          </a:p>
          <a:p>
            <a:endParaRPr lang="en-US" dirty="0"/>
          </a:p>
          <a:p>
            <a:r>
              <a:rPr lang="en-US" dirty="0"/>
              <a:t>However, we observe that increasing modulation index causes a low-frequency fluctuation, which have double fundamental frequency. </a:t>
            </a:r>
          </a:p>
          <a:p>
            <a:endParaRPr lang="en-US" dirty="0"/>
          </a:p>
          <a:p>
            <a:r>
              <a:rPr lang="en-US" dirty="0"/>
              <a:t>The current fluctuations are presented in this figure. </a:t>
            </a:r>
          </a:p>
          <a:p>
            <a:endParaRPr lang="en-US" dirty="0"/>
          </a:p>
          <a:p>
            <a:r>
              <a:rPr lang="en-US" dirty="0"/>
              <a:t>The fluctuation is stemmed from the sideband harmonics, which changes the effective voltage magnitude at the switching frequency </a:t>
            </a:r>
            <a:r>
              <a:rPr lang="en-US" dirty="0" err="1"/>
              <a:t>compenent</a:t>
            </a:r>
            <a:r>
              <a:rPr lang="en-US" dirty="0"/>
              <a:t>. </a:t>
            </a:r>
          </a:p>
          <a:p>
            <a:endParaRPr lang="en-US" dirty="0"/>
          </a:p>
          <a:p>
            <a:r>
              <a:rPr lang="en-US" dirty="0"/>
              <a:t>The fluctuation should be mitigated since it can cause a torque and speed ripple </a:t>
            </a:r>
            <a:r>
              <a:rPr lang="en-US" dirty="0" err="1"/>
              <a:t>fot</a:t>
            </a:r>
            <a:r>
              <a:rPr lang="en-US" dirty="0"/>
              <a:t> the synchronous machine.</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33</a:t>
            </a:fld>
            <a:endParaRPr lang="en-US" dirty="0"/>
          </a:p>
        </p:txBody>
      </p:sp>
    </p:spTree>
    <p:extLst>
      <p:ext uri="{BB962C8B-B14F-4D97-AF65-F5344CB8AC3E}">
        <p14:creationId xmlns:p14="http://schemas.microsoft.com/office/powerpoint/2010/main" val="1931721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new idea is revealing here.  </a:t>
            </a:r>
          </a:p>
          <a:p>
            <a:endParaRPr lang="en-US" dirty="0"/>
          </a:p>
          <a:p>
            <a:r>
              <a:rPr lang="en-US" dirty="0"/>
              <a:t>Real-time control of the switching frequency to keep the magnitude constant. </a:t>
            </a:r>
          </a:p>
          <a:p>
            <a:endParaRPr lang="en-US" dirty="0"/>
          </a:p>
          <a:p>
            <a:r>
              <a:rPr lang="en-US" dirty="0"/>
              <a:t>In each operation point, over a fundamental frequency, the switching component magnitudes changes. </a:t>
            </a:r>
          </a:p>
          <a:p>
            <a:endParaRPr lang="en-US" dirty="0"/>
          </a:p>
          <a:p>
            <a:r>
              <a:rPr lang="en-US" dirty="0"/>
              <a:t>Therefore, for each switching interval, we can calculate the carrier phase shift value before </a:t>
            </a:r>
            <a:r>
              <a:rPr lang="en-US" dirty="0" err="1"/>
              <a:t>appliyinh</a:t>
            </a:r>
            <a:r>
              <a:rPr lang="en-US" dirty="0"/>
              <a:t> the PWMs. </a:t>
            </a:r>
          </a:p>
          <a:p>
            <a:r>
              <a:rPr lang="en-US" dirty="0"/>
              <a:t>And we achieve a constant magnitude at the WPT. </a:t>
            </a:r>
          </a:p>
          <a:p>
            <a:endParaRPr lang="en-US" dirty="0"/>
          </a:p>
          <a:p>
            <a:r>
              <a:rPr lang="en-US" dirty="0"/>
              <a:t>The carrier phase shift can be calculated by </a:t>
            </a:r>
            <a:r>
              <a:rPr lang="en-US" dirty="0" err="1"/>
              <a:t>fourier</a:t>
            </a:r>
            <a:r>
              <a:rPr lang="en-US" dirty="0"/>
              <a:t> series and phasor domain sum, as can be seen these equations.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34</a:t>
            </a:fld>
            <a:endParaRPr lang="en-US" dirty="0"/>
          </a:p>
        </p:txBody>
      </p:sp>
    </p:spTree>
    <p:extLst>
      <p:ext uri="{BB962C8B-B14F-4D97-AF65-F5344CB8AC3E}">
        <p14:creationId xmlns:p14="http://schemas.microsoft.com/office/powerpoint/2010/main" val="1940723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these conditions, also we have some restrictions.</a:t>
            </a:r>
          </a:p>
          <a:p>
            <a:endParaRPr lang="en-US" dirty="0"/>
          </a:p>
          <a:p>
            <a:r>
              <a:rPr lang="en-US" dirty="0"/>
              <a:t>Since the duty cycle at any time is dependent the motor modulation, so SPWM, </a:t>
            </a:r>
          </a:p>
          <a:p>
            <a:endParaRPr lang="en-US" dirty="0"/>
          </a:p>
          <a:p>
            <a:r>
              <a:rPr lang="en-US" dirty="0"/>
              <a:t>We cannot  achieve some voltages. </a:t>
            </a:r>
          </a:p>
          <a:p>
            <a:endParaRPr lang="en-US" dirty="0"/>
          </a:p>
          <a:p>
            <a:r>
              <a:rPr lang="en-US" dirty="0"/>
              <a:t>In these figures, we draws the maximum and minimum voltage gains for several modulation index. </a:t>
            </a:r>
          </a:p>
          <a:p>
            <a:endParaRPr lang="en-US" dirty="0"/>
          </a:p>
          <a:p>
            <a:r>
              <a:rPr lang="en-US" dirty="0"/>
              <a:t>Maximum voltages is actually correspond to 180 degree carrier phase shift while minimum voltage is correspond to 0 degree. </a:t>
            </a:r>
          </a:p>
          <a:p>
            <a:endParaRPr lang="en-US" dirty="0"/>
          </a:p>
          <a:p>
            <a:r>
              <a:rPr lang="en-US" dirty="0"/>
              <a:t>As can be observed graphically, we can achieve 0.43 gain over a fundamental frequency for every modulation index below 0.85. </a:t>
            </a:r>
          </a:p>
          <a:p>
            <a:endParaRPr lang="en-US" dirty="0"/>
          </a:p>
          <a:p>
            <a:r>
              <a:rPr lang="en-US" dirty="0"/>
              <a:t>to avoid low-frequency fluctuation, we can restricts our modulation index. </a:t>
            </a:r>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35</a:t>
            </a:fld>
            <a:endParaRPr lang="en-US" dirty="0"/>
          </a:p>
        </p:txBody>
      </p:sp>
    </p:spTree>
    <p:extLst>
      <p:ext uri="{BB962C8B-B14F-4D97-AF65-F5344CB8AC3E}">
        <p14:creationId xmlns:p14="http://schemas.microsoft.com/office/powerpoint/2010/main" val="895019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repeat the same experiment with  previous ones. </a:t>
            </a:r>
          </a:p>
          <a:p>
            <a:endParaRPr lang="en-US" dirty="0"/>
          </a:p>
          <a:p>
            <a:r>
              <a:rPr lang="en-US" dirty="0"/>
              <a:t>The field current, however, is a little bit different since the voltage restriction. It give 30 V rms while before we use 45 V rms. </a:t>
            </a:r>
          </a:p>
          <a:p>
            <a:endParaRPr lang="en-US" dirty="0"/>
          </a:p>
          <a:p>
            <a:r>
              <a:rPr lang="en-US" dirty="0"/>
              <a:t>The low-frequency fluctuations still exist, but, the magnitude is considerably reduced.</a:t>
            </a:r>
          </a:p>
          <a:p>
            <a:endParaRPr lang="en-US" dirty="0"/>
          </a:p>
          <a:p>
            <a:r>
              <a:rPr lang="en-US" dirty="0"/>
              <a:t>It is almost in quart of previous test for modulation index is 0.5.</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36</a:t>
            </a:fld>
            <a:endParaRPr lang="en-US" dirty="0"/>
          </a:p>
        </p:txBody>
      </p:sp>
    </p:spTree>
    <p:extLst>
      <p:ext uri="{BB962C8B-B14F-4D97-AF65-F5344CB8AC3E}">
        <p14:creationId xmlns:p14="http://schemas.microsoft.com/office/powerpoint/2010/main" val="2974048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this thesis, a novel, cost-effective and simple-to-</a:t>
            </a:r>
            <a:r>
              <a:rPr lang="en-US" dirty="0" err="1"/>
              <a:t>implemnnt</a:t>
            </a:r>
            <a:r>
              <a:rPr lang="en-US" dirty="0"/>
              <a:t> contactless slip ring system is proposed. </a:t>
            </a:r>
          </a:p>
          <a:p>
            <a:endParaRPr lang="en-US" dirty="0"/>
          </a:p>
          <a:p>
            <a:r>
              <a:rPr lang="en-US" dirty="0"/>
              <a:t>The system can be applied in DC or AC motor drives, and the proposed system does not require any active converter. </a:t>
            </a:r>
          </a:p>
          <a:p>
            <a:endParaRPr lang="en-US" dirty="0"/>
          </a:p>
          <a:p>
            <a:r>
              <a:rPr lang="en-US" dirty="0"/>
              <a:t>The proposed system can be established by using conventional PWM schemes. </a:t>
            </a:r>
          </a:p>
          <a:p>
            <a:endParaRPr lang="en-US" dirty="0"/>
          </a:p>
          <a:p>
            <a:r>
              <a:rPr lang="en-US" dirty="0"/>
              <a:t>Firstly, we continue with the literature review. </a:t>
            </a:r>
          </a:p>
          <a:p>
            <a:endParaRPr lang="en-US" dirty="0"/>
          </a:p>
          <a:p>
            <a:endParaRPr lang="en-US" dirty="0"/>
          </a:p>
          <a:p>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37</a:t>
            </a:fld>
            <a:endParaRPr lang="en-US" dirty="0"/>
          </a:p>
        </p:txBody>
      </p:sp>
    </p:spTree>
    <p:extLst>
      <p:ext uri="{BB962C8B-B14F-4D97-AF65-F5344CB8AC3E}">
        <p14:creationId xmlns:p14="http://schemas.microsoft.com/office/powerpoint/2010/main" val="2145292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comparison of the proposed system and conventional </a:t>
            </a:r>
            <a:r>
              <a:rPr lang="en-US" dirty="0" err="1"/>
              <a:t>couneterparts</a:t>
            </a:r>
            <a:r>
              <a:rPr lang="en-US" dirty="0"/>
              <a:t> are given. </a:t>
            </a:r>
          </a:p>
          <a:p>
            <a:endParaRPr lang="en-US" dirty="0"/>
          </a:p>
          <a:p>
            <a:r>
              <a:rPr lang="en-US" dirty="0"/>
              <a:t>Although the system is based on </a:t>
            </a:r>
            <a:r>
              <a:rPr lang="en-US" dirty="0" err="1"/>
              <a:t>inductibe</a:t>
            </a:r>
            <a:r>
              <a:rPr lang="en-US" dirty="0"/>
              <a:t> couplers, capacitive couplers can be used. </a:t>
            </a:r>
          </a:p>
          <a:p>
            <a:endParaRPr lang="en-US" dirty="0"/>
          </a:p>
          <a:p>
            <a:endParaRPr lang="en-US" dirty="0"/>
          </a:p>
          <a:p>
            <a:r>
              <a:rPr lang="en-US" dirty="0"/>
              <a:t>The proposed system decreases the number of regular maintenance.  </a:t>
            </a:r>
          </a:p>
          <a:p>
            <a:r>
              <a:rPr lang="en-US" dirty="0"/>
              <a:t>They do transfer energy independent of speed. </a:t>
            </a:r>
          </a:p>
          <a:p>
            <a:endParaRPr lang="en-US" dirty="0"/>
          </a:p>
          <a:p>
            <a:r>
              <a:rPr lang="en-US" dirty="0"/>
              <a:t>The scalability of the proposed system is difficult. Since the proposed system, the WPT power is lower ratings than the motor drive.  Therefore, increasing power is difficult.</a:t>
            </a:r>
          </a:p>
          <a:p>
            <a:endParaRPr lang="en-US" dirty="0"/>
          </a:p>
          <a:p>
            <a:r>
              <a:rPr lang="en-US" dirty="0"/>
              <a:t>Conventional inductive or </a:t>
            </a:r>
            <a:r>
              <a:rPr lang="en-US" dirty="0" err="1"/>
              <a:t>cpaacitve</a:t>
            </a:r>
            <a:r>
              <a:rPr lang="en-US" dirty="0"/>
              <a:t> coupler requires external AC source, which is provided via external active converter. </a:t>
            </a:r>
          </a:p>
          <a:p>
            <a:endParaRPr lang="en-US" dirty="0"/>
          </a:p>
          <a:p>
            <a:r>
              <a:rPr lang="en-US" dirty="0"/>
              <a:t>However, in the proposed system, we use directly motor drive output.</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38</a:t>
            </a:fld>
            <a:endParaRPr lang="en-US" dirty="0"/>
          </a:p>
        </p:txBody>
      </p:sp>
    </p:spTree>
    <p:extLst>
      <p:ext uri="{BB962C8B-B14F-4D97-AF65-F5344CB8AC3E}">
        <p14:creationId xmlns:p14="http://schemas.microsoft.com/office/powerpoint/2010/main" val="210643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them have some advantages and disadvantages. </a:t>
            </a:r>
          </a:p>
          <a:p>
            <a:endParaRPr lang="en-US" dirty="0"/>
          </a:p>
          <a:p>
            <a:r>
              <a:rPr lang="en-US" dirty="0"/>
              <a:t>Slip rings are simple, cost effective and efficient. However, they are unreliable and require regular </a:t>
            </a:r>
            <a:r>
              <a:rPr lang="en-US" dirty="0" err="1"/>
              <a:t>mainantance</a:t>
            </a:r>
            <a:r>
              <a:rPr lang="en-US" dirty="0"/>
              <a:t> due to the physical wear of continuous friction. </a:t>
            </a:r>
          </a:p>
          <a:p>
            <a:endParaRPr lang="en-US" dirty="0"/>
          </a:p>
          <a:p>
            <a:r>
              <a:rPr lang="en-US" dirty="0" err="1"/>
              <a:t>Brsuhless</a:t>
            </a:r>
            <a:r>
              <a:rPr lang="en-US" dirty="0"/>
              <a:t> exciters are reliable, but their power transfer capability changes with the rotation speed. Since it is actually a generator, increasing speed also increases the voltage. Therefore, it is suitable to use in constant speed operation. </a:t>
            </a:r>
          </a:p>
          <a:p>
            <a:endParaRPr lang="en-US" dirty="0"/>
          </a:p>
          <a:p>
            <a:r>
              <a:rPr lang="en-US" dirty="0"/>
              <a:t>Contactless slip rings both reliable and give speed independent output voltage. However, they are complex and costly.</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a:t>
            </a:fld>
            <a:endParaRPr lang="en-US" dirty="0"/>
          </a:p>
        </p:txBody>
      </p:sp>
    </p:spTree>
    <p:extLst>
      <p:ext uri="{BB962C8B-B14F-4D97-AF65-F5344CB8AC3E}">
        <p14:creationId xmlns:p14="http://schemas.microsoft.com/office/powerpoint/2010/main" val="2401388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contactless slip ring works </a:t>
            </a:r>
            <a:r>
              <a:rPr lang="en-US" dirty="0" err="1"/>
              <a:t>exsit</a:t>
            </a:r>
            <a:r>
              <a:rPr lang="en-US" dirty="0"/>
              <a:t> in the literature. </a:t>
            </a:r>
          </a:p>
          <a:p>
            <a:endParaRPr lang="en-US" dirty="0"/>
          </a:p>
          <a:p>
            <a:r>
              <a:rPr lang="en-US" dirty="0"/>
              <a:t>CPTs are suitable to transfer power with higher frequency, and medium 108 power requirements over an even shorter airgap</a:t>
            </a:r>
          </a:p>
          <a:p>
            <a:endParaRPr lang="en-US" dirty="0"/>
          </a:p>
          <a:p>
            <a:r>
              <a:rPr lang="en-US" dirty="0"/>
              <a:t>IPTs can be used in a broad range of air power ratings. </a:t>
            </a:r>
          </a:p>
          <a:p>
            <a:endParaRPr lang="en-US" dirty="0"/>
          </a:p>
          <a:p>
            <a:r>
              <a:rPr lang="en-US" dirty="0"/>
              <a:t>So, we have wide range of frequency, power airgap and size regarding applications. </a:t>
            </a:r>
          </a:p>
          <a:p>
            <a:endParaRPr lang="en-US" dirty="0"/>
          </a:p>
          <a:p>
            <a:r>
              <a:rPr lang="en-US" dirty="0"/>
              <a:t>However, all of this have extra high-frequency power converter. </a:t>
            </a:r>
          </a:p>
          <a:p>
            <a:endParaRPr lang="en-US" dirty="0"/>
          </a:p>
          <a:p>
            <a:r>
              <a:rPr lang="en-US" dirty="0"/>
              <a:t>Also, several multi-frequency studies for WPT systems exist.</a:t>
            </a:r>
          </a:p>
          <a:p>
            <a:endParaRPr lang="en-US" dirty="0"/>
          </a:p>
          <a:p>
            <a:r>
              <a:rPr lang="en-US" dirty="0"/>
              <a:t>The proposed system use conventional motor driving modulation techniques, and uses the switching frequency. </a:t>
            </a:r>
          </a:p>
          <a:p>
            <a:r>
              <a:rPr lang="en-US" dirty="0"/>
              <a:t>Offline algorithm does not requires and switching losses decreases. </a:t>
            </a:r>
          </a:p>
          <a:p>
            <a:r>
              <a:rPr lang="en-US" dirty="0"/>
              <a:t>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39</a:t>
            </a:fld>
            <a:endParaRPr lang="en-US" dirty="0"/>
          </a:p>
        </p:txBody>
      </p:sp>
    </p:spTree>
    <p:extLst>
      <p:ext uri="{BB962C8B-B14F-4D97-AF65-F5344CB8AC3E}">
        <p14:creationId xmlns:p14="http://schemas.microsoft.com/office/powerpoint/2010/main" val="2456188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contributions are listed here.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40</a:t>
            </a:fld>
            <a:endParaRPr lang="en-US" dirty="0"/>
          </a:p>
        </p:txBody>
      </p:sp>
    </p:spTree>
    <p:extLst>
      <p:ext uri="{BB962C8B-B14F-4D97-AF65-F5344CB8AC3E}">
        <p14:creationId xmlns:p14="http://schemas.microsoft.com/office/powerpoint/2010/main" val="3449925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some future works. </a:t>
            </a:r>
          </a:p>
          <a:p>
            <a:endParaRPr lang="en-US" dirty="0"/>
          </a:p>
          <a:p>
            <a:r>
              <a:rPr lang="en-US" dirty="0"/>
              <a:t>In this study, we were not interested in coil design.  An optimum coil design minimize loss and size can be achieved. </a:t>
            </a:r>
          </a:p>
          <a:p>
            <a:endParaRPr lang="en-US" dirty="0"/>
          </a:p>
          <a:p>
            <a:r>
              <a:rPr lang="en-US" dirty="0"/>
              <a:t>We use SS and SN WPT systems, and they requires a capacitive filters.  Like SP WPT systems, several topologies requires </a:t>
            </a:r>
            <a:r>
              <a:rPr lang="en-US" dirty="0" err="1"/>
              <a:t>inductrive</a:t>
            </a:r>
            <a:r>
              <a:rPr lang="en-US" dirty="0"/>
              <a:t> filtering, which is more </a:t>
            </a:r>
            <a:r>
              <a:rPr lang="en-US" dirty="0" err="1"/>
              <a:t>sutiable</a:t>
            </a:r>
            <a:r>
              <a:rPr lang="en-US" dirty="0"/>
              <a:t> to our problem. </a:t>
            </a:r>
          </a:p>
          <a:p>
            <a:endParaRPr lang="en-US" dirty="0"/>
          </a:p>
          <a:p>
            <a:r>
              <a:rPr lang="en-US" dirty="0"/>
              <a:t>In AC machines, we use two wires of 3-wire. It </a:t>
            </a:r>
            <a:r>
              <a:rPr lang="en-US" dirty="0" err="1"/>
              <a:t>cca</a:t>
            </a:r>
            <a:r>
              <a:rPr lang="en-US" dirty="0"/>
              <a:t> cause a thermal </a:t>
            </a:r>
            <a:r>
              <a:rPr lang="en-US" dirty="0" err="1"/>
              <a:t>unequlity</a:t>
            </a:r>
            <a:r>
              <a:rPr lang="en-US" dirty="0"/>
              <a:t> and unbalance. </a:t>
            </a:r>
          </a:p>
          <a:p>
            <a:r>
              <a:rPr lang="en-US" dirty="0"/>
              <a:t>We can use three phase windings to achieve another output voltages or increase power capability. </a:t>
            </a:r>
          </a:p>
          <a:p>
            <a:endParaRPr lang="en-US" dirty="0"/>
          </a:p>
          <a:p>
            <a:r>
              <a:rPr lang="en-US" dirty="0"/>
              <a:t>We can improve our analytical modelling, adding some </a:t>
            </a:r>
            <a:r>
              <a:rPr lang="en-US" dirty="0" err="1"/>
              <a:t>parasiticis</a:t>
            </a:r>
            <a:r>
              <a:rPr lang="en-US" dirty="0"/>
              <a:t> like dead time or we can make out </a:t>
            </a:r>
            <a:r>
              <a:rPr lang="en-US" dirty="0" err="1"/>
              <a:t>cacluation</a:t>
            </a:r>
            <a:r>
              <a:rPr lang="en-US" dirty="0"/>
              <a:t> in time domain. </a:t>
            </a:r>
          </a:p>
          <a:p>
            <a:endParaRPr lang="en-US" dirty="0"/>
          </a:p>
          <a:p>
            <a:r>
              <a:rPr lang="en-US" dirty="0"/>
              <a:t>Finally, we do not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41</a:t>
            </a:fld>
            <a:endParaRPr lang="en-US" dirty="0"/>
          </a:p>
        </p:txBody>
      </p:sp>
    </p:spTree>
    <p:extLst>
      <p:ext uri="{BB962C8B-B14F-4D97-AF65-F5344CB8AC3E}">
        <p14:creationId xmlns:p14="http://schemas.microsoft.com/office/powerpoint/2010/main" val="968007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03AAD37-8495-4358-975D-7F228E51A688}" type="slidenum">
              <a:rPr lang="en-US" smtClean="0"/>
              <a:pPr>
                <a:defRPr/>
              </a:pPr>
              <a:t>42</a:t>
            </a:fld>
            <a:endParaRPr lang="en-US" dirty="0"/>
          </a:p>
        </p:txBody>
      </p:sp>
    </p:spTree>
    <p:extLst>
      <p:ext uri="{BB962C8B-B14F-4D97-AF65-F5344CB8AC3E}">
        <p14:creationId xmlns:p14="http://schemas.microsoft.com/office/powerpoint/2010/main" val="870391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43</a:t>
            </a:fld>
            <a:endParaRPr lang="en-US" dirty="0"/>
          </a:p>
        </p:txBody>
      </p:sp>
    </p:spTree>
    <p:extLst>
      <p:ext uri="{BB962C8B-B14F-4D97-AF65-F5344CB8AC3E}">
        <p14:creationId xmlns:p14="http://schemas.microsoft.com/office/powerpoint/2010/main" val="31866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44</a:t>
            </a:fld>
            <a:endParaRPr lang="en-US" dirty="0"/>
          </a:p>
        </p:txBody>
      </p:sp>
    </p:spTree>
    <p:extLst>
      <p:ext uri="{BB962C8B-B14F-4D97-AF65-F5344CB8AC3E}">
        <p14:creationId xmlns:p14="http://schemas.microsoft.com/office/powerpoint/2010/main" val="1344574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45</a:t>
            </a:fld>
            <a:endParaRPr lang="en-US" dirty="0"/>
          </a:p>
        </p:txBody>
      </p:sp>
    </p:spTree>
    <p:extLst>
      <p:ext uri="{BB962C8B-B14F-4D97-AF65-F5344CB8AC3E}">
        <p14:creationId xmlns:p14="http://schemas.microsoft.com/office/powerpoint/2010/main" val="332653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46</a:t>
            </a:fld>
            <a:endParaRPr lang="en-US" dirty="0"/>
          </a:p>
        </p:txBody>
      </p:sp>
    </p:spTree>
    <p:extLst>
      <p:ext uri="{BB962C8B-B14F-4D97-AF65-F5344CB8AC3E}">
        <p14:creationId xmlns:p14="http://schemas.microsoft.com/office/powerpoint/2010/main" val="1438967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47</a:t>
            </a:fld>
            <a:endParaRPr lang="en-US" dirty="0"/>
          </a:p>
        </p:txBody>
      </p:sp>
    </p:spTree>
    <p:extLst>
      <p:ext uri="{BB962C8B-B14F-4D97-AF65-F5344CB8AC3E}">
        <p14:creationId xmlns:p14="http://schemas.microsoft.com/office/powerpoint/2010/main" val="2157714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48</a:t>
            </a:fld>
            <a:endParaRPr lang="en-US" dirty="0"/>
          </a:p>
        </p:txBody>
      </p:sp>
    </p:spTree>
    <p:extLst>
      <p:ext uri="{BB962C8B-B14F-4D97-AF65-F5344CB8AC3E}">
        <p14:creationId xmlns:p14="http://schemas.microsoft.com/office/powerpoint/2010/main" val="504596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Our main focus is contactless slip rings. </a:t>
            </a:r>
          </a:p>
          <a:p>
            <a:endParaRPr lang="en-US" dirty="0"/>
          </a:p>
          <a:p>
            <a:r>
              <a:rPr lang="en-US" dirty="0"/>
              <a:t>Here we have a representation of conventional contactless slip rings. </a:t>
            </a:r>
          </a:p>
          <a:p>
            <a:endParaRPr lang="en-US" dirty="0"/>
          </a:p>
          <a:p>
            <a:r>
              <a:rPr lang="en-US" dirty="0"/>
              <a:t>Common trait of these contactless slip rings applications, we have motor drive system to rotate the load. </a:t>
            </a:r>
          </a:p>
          <a:p>
            <a:endParaRPr lang="en-US" dirty="0"/>
          </a:p>
          <a:p>
            <a:r>
              <a:rPr lang="en-US" dirty="0"/>
              <a:t>AS WPT systems used in CSR, inductive power transfer system are commonly used. IPT systems have four main parts. High frequency converter, Transmitter, receiver and high frequency rectifier.  We will discussed in detail in the following slides. </a:t>
            </a:r>
          </a:p>
          <a:p>
            <a:endParaRPr lang="en-US" dirty="0"/>
          </a:p>
          <a:p>
            <a:r>
              <a:rPr lang="en-US" dirty="0"/>
              <a:t>So, conventional </a:t>
            </a:r>
            <a:r>
              <a:rPr lang="en-US" dirty="0" err="1"/>
              <a:t>sysyem</a:t>
            </a:r>
            <a:r>
              <a:rPr lang="en-US" dirty="0"/>
              <a:t> has two converter. </a:t>
            </a:r>
          </a:p>
          <a:p>
            <a:r>
              <a:rPr lang="en-US" dirty="0"/>
              <a:t>One of them motor drive</a:t>
            </a:r>
          </a:p>
          <a:p>
            <a:r>
              <a:rPr lang="en-US" dirty="0"/>
              <a:t>Other is high-frequency converter of the WPT system. </a:t>
            </a:r>
          </a:p>
          <a:p>
            <a:endParaRPr lang="en-US" dirty="0"/>
          </a:p>
          <a:p>
            <a:r>
              <a:rPr lang="en-US" dirty="0"/>
              <a:t>Motor drive also generates high-frequency switching components at the output, but the motor filtered  the components out. Low frequency modulating signal is used to motor. </a:t>
            </a:r>
          </a:p>
          <a:p>
            <a:endParaRPr lang="en-US" dirty="0"/>
          </a:p>
          <a:p>
            <a:r>
              <a:rPr lang="en-US" dirty="0"/>
              <a:t>WPT system generates </a:t>
            </a:r>
            <a:r>
              <a:rPr lang="en-US" dirty="0" err="1"/>
              <a:t>hşgh</a:t>
            </a:r>
            <a:r>
              <a:rPr lang="en-US" dirty="0"/>
              <a:t>-frequency square waves, and they generally band-pass filtering, so only led the desired high frequency components.</a:t>
            </a:r>
          </a:p>
          <a:p>
            <a:endParaRPr lang="en-US" dirty="0"/>
          </a:p>
          <a:p>
            <a:r>
              <a:rPr lang="en-US" dirty="0"/>
              <a:t>Consequently, In this system, we have two converters, which increase cost, complexity and decrease reliability.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a:t>
            </a:fld>
            <a:endParaRPr lang="en-US" dirty="0"/>
          </a:p>
        </p:txBody>
      </p:sp>
    </p:spTree>
    <p:extLst>
      <p:ext uri="{BB962C8B-B14F-4D97-AF65-F5344CB8AC3E}">
        <p14:creationId xmlns:p14="http://schemas.microsoft.com/office/powerpoint/2010/main" val="1252338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49</a:t>
            </a:fld>
            <a:endParaRPr lang="en-US" dirty="0"/>
          </a:p>
        </p:txBody>
      </p:sp>
    </p:spTree>
    <p:extLst>
      <p:ext uri="{BB962C8B-B14F-4D97-AF65-F5344CB8AC3E}">
        <p14:creationId xmlns:p14="http://schemas.microsoft.com/office/powerpoint/2010/main" val="51340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50</a:t>
            </a:fld>
            <a:endParaRPr lang="en-US" dirty="0"/>
          </a:p>
        </p:txBody>
      </p:sp>
    </p:spTree>
    <p:extLst>
      <p:ext uri="{BB962C8B-B14F-4D97-AF65-F5344CB8AC3E}">
        <p14:creationId xmlns:p14="http://schemas.microsoft.com/office/powerpoint/2010/main" val="602463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51</a:t>
            </a:fld>
            <a:endParaRPr lang="en-US" dirty="0"/>
          </a:p>
        </p:txBody>
      </p:sp>
    </p:spTree>
    <p:extLst>
      <p:ext uri="{BB962C8B-B14F-4D97-AF65-F5344CB8AC3E}">
        <p14:creationId xmlns:p14="http://schemas.microsoft.com/office/powerpoint/2010/main" val="2240506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52</a:t>
            </a:fld>
            <a:endParaRPr lang="en-US" dirty="0"/>
          </a:p>
        </p:txBody>
      </p:sp>
    </p:spTree>
    <p:extLst>
      <p:ext uri="{BB962C8B-B14F-4D97-AF65-F5344CB8AC3E}">
        <p14:creationId xmlns:p14="http://schemas.microsoft.com/office/powerpoint/2010/main" val="2212610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53</a:t>
            </a:fld>
            <a:endParaRPr lang="en-US" dirty="0"/>
          </a:p>
        </p:txBody>
      </p:sp>
    </p:spTree>
    <p:extLst>
      <p:ext uri="{BB962C8B-B14F-4D97-AF65-F5344CB8AC3E}">
        <p14:creationId xmlns:p14="http://schemas.microsoft.com/office/powerpoint/2010/main" val="503026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54</a:t>
            </a:fld>
            <a:endParaRPr lang="en-US" dirty="0"/>
          </a:p>
        </p:txBody>
      </p:sp>
    </p:spTree>
    <p:extLst>
      <p:ext uri="{BB962C8B-B14F-4D97-AF65-F5344CB8AC3E}">
        <p14:creationId xmlns:p14="http://schemas.microsoft.com/office/powerpoint/2010/main" val="370199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55</a:t>
            </a:fld>
            <a:endParaRPr lang="en-US" dirty="0"/>
          </a:p>
        </p:txBody>
      </p:sp>
    </p:spTree>
    <p:extLst>
      <p:ext uri="{BB962C8B-B14F-4D97-AF65-F5344CB8AC3E}">
        <p14:creationId xmlns:p14="http://schemas.microsoft.com/office/powerpoint/2010/main" val="515528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56</a:t>
            </a:fld>
            <a:endParaRPr lang="en-US" dirty="0"/>
          </a:p>
        </p:txBody>
      </p:sp>
    </p:spTree>
    <p:extLst>
      <p:ext uri="{BB962C8B-B14F-4D97-AF65-F5344CB8AC3E}">
        <p14:creationId xmlns:p14="http://schemas.microsoft.com/office/powerpoint/2010/main" val="27831220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57</a:t>
            </a:fld>
            <a:endParaRPr lang="en-US" dirty="0"/>
          </a:p>
        </p:txBody>
      </p:sp>
    </p:spTree>
    <p:extLst>
      <p:ext uri="{BB962C8B-B14F-4D97-AF65-F5344CB8AC3E}">
        <p14:creationId xmlns:p14="http://schemas.microsoft.com/office/powerpoint/2010/main" val="39707454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58</a:t>
            </a:fld>
            <a:endParaRPr lang="en-US" dirty="0"/>
          </a:p>
        </p:txBody>
      </p:sp>
    </p:spTree>
    <p:extLst>
      <p:ext uri="{BB962C8B-B14F-4D97-AF65-F5344CB8AC3E}">
        <p14:creationId xmlns:p14="http://schemas.microsoft.com/office/powerpoint/2010/main" val="3404866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  the WPT system is excited by motor drive’s high frequency switching components. </a:t>
            </a:r>
          </a:p>
          <a:p>
            <a:endParaRPr lang="en-US" dirty="0"/>
          </a:p>
          <a:p>
            <a:r>
              <a:rPr lang="en-US" dirty="0"/>
              <a:t>Since the WPT behaves like a band-pass filter, we do not observe the low-frequency </a:t>
            </a:r>
            <a:r>
              <a:rPr lang="en-US" dirty="0" err="1"/>
              <a:t>moduılating</a:t>
            </a:r>
            <a:r>
              <a:rPr lang="en-US" dirty="0"/>
              <a:t> current. </a:t>
            </a:r>
          </a:p>
          <a:p>
            <a:endParaRPr lang="en-US" dirty="0"/>
          </a:p>
          <a:p>
            <a:r>
              <a:rPr lang="en-US" dirty="0"/>
              <a:t>Therefore, a separate WPT converter is no longer required.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a:t>
            </a:fld>
            <a:endParaRPr lang="en-US" dirty="0"/>
          </a:p>
        </p:txBody>
      </p:sp>
    </p:spTree>
    <p:extLst>
      <p:ext uri="{BB962C8B-B14F-4D97-AF65-F5344CB8AC3E}">
        <p14:creationId xmlns:p14="http://schemas.microsoft.com/office/powerpoint/2010/main" val="1144574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59</a:t>
            </a:fld>
            <a:endParaRPr lang="en-US" dirty="0"/>
          </a:p>
        </p:txBody>
      </p:sp>
    </p:spTree>
    <p:extLst>
      <p:ext uri="{BB962C8B-B14F-4D97-AF65-F5344CB8AC3E}">
        <p14:creationId xmlns:p14="http://schemas.microsoft.com/office/powerpoint/2010/main" val="3967460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60</a:t>
            </a:fld>
            <a:endParaRPr lang="en-US" dirty="0"/>
          </a:p>
        </p:txBody>
      </p:sp>
    </p:spTree>
    <p:extLst>
      <p:ext uri="{BB962C8B-B14F-4D97-AF65-F5344CB8AC3E}">
        <p14:creationId xmlns:p14="http://schemas.microsoft.com/office/powerpoint/2010/main" val="213297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our main </a:t>
            </a:r>
            <a:r>
              <a:rPr lang="en-US" dirty="0" err="1"/>
              <a:t>advantes</a:t>
            </a:r>
            <a:r>
              <a:rPr lang="en-US" dirty="0"/>
              <a:t>. We make a comparison table. </a:t>
            </a:r>
          </a:p>
          <a:p>
            <a:endParaRPr lang="en-US" dirty="0"/>
          </a:p>
          <a:p>
            <a:r>
              <a:rPr lang="en-US" dirty="0"/>
              <a:t>We increase the system reliability to </a:t>
            </a:r>
            <a:r>
              <a:rPr lang="en-US" dirty="0" err="1"/>
              <a:t>elimanet</a:t>
            </a:r>
            <a:r>
              <a:rPr lang="en-US" dirty="0"/>
              <a:t> extra converter, we decrease the </a:t>
            </a:r>
            <a:r>
              <a:rPr lang="en-US" dirty="0" err="1"/>
              <a:t>mainatance</a:t>
            </a:r>
            <a:r>
              <a:rPr lang="en-US" dirty="0"/>
              <a:t> requirements. </a:t>
            </a:r>
          </a:p>
          <a:p>
            <a:endParaRPr lang="en-US" dirty="0"/>
          </a:p>
          <a:p>
            <a:r>
              <a:rPr lang="en-US" dirty="0"/>
              <a:t>Also, the system is simple and cost-effective due to the eliminated converter.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6</a:t>
            </a:fld>
            <a:endParaRPr lang="en-US" dirty="0"/>
          </a:p>
        </p:txBody>
      </p:sp>
    </p:spTree>
    <p:extLst>
      <p:ext uri="{BB962C8B-B14F-4D97-AF65-F5344CB8AC3E}">
        <p14:creationId xmlns:p14="http://schemas.microsoft.com/office/powerpoint/2010/main" val="2559539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7</a:t>
            </a:fld>
            <a:endParaRPr lang="en-US" dirty="0"/>
          </a:p>
        </p:txBody>
      </p:sp>
    </p:spTree>
    <p:extLst>
      <p:ext uri="{BB962C8B-B14F-4D97-AF65-F5344CB8AC3E}">
        <p14:creationId xmlns:p14="http://schemas.microsoft.com/office/powerpoint/2010/main" val="230621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have a block diagram of conventional IPT system. </a:t>
            </a:r>
          </a:p>
          <a:p>
            <a:endParaRPr lang="en-US" dirty="0"/>
          </a:p>
          <a:p>
            <a:r>
              <a:rPr lang="en-US" dirty="0"/>
              <a:t>We have a high-frequency converter that generates a square wave voltage/current waveform. </a:t>
            </a:r>
          </a:p>
          <a:p>
            <a:endParaRPr lang="en-US" dirty="0"/>
          </a:p>
          <a:p>
            <a:r>
              <a:rPr lang="en-US" dirty="0"/>
              <a:t>Without compensation, the coupled inductors have a large leakage inductance, which inherently </a:t>
            </a:r>
            <a:r>
              <a:rPr lang="en-US" dirty="0" err="1"/>
              <a:t>casue</a:t>
            </a:r>
            <a:r>
              <a:rPr lang="en-US" dirty="0"/>
              <a:t> a low power factor. </a:t>
            </a:r>
          </a:p>
          <a:p>
            <a:endParaRPr lang="en-US" dirty="0"/>
          </a:p>
          <a:p>
            <a:r>
              <a:rPr lang="en-US" dirty="0"/>
              <a:t>To compensate the leakage inductance, we can use series or parallel </a:t>
            </a:r>
            <a:r>
              <a:rPr lang="en-US" dirty="0" err="1"/>
              <a:t>capaciors</a:t>
            </a:r>
            <a:r>
              <a:rPr lang="en-US" dirty="0"/>
              <a:t> basically. </a:t>
            </a:r>
          </a:p>
          <a:p>
            <a:endParaRPr lang="en-US" dirty="0"/>
          </a:p>
          <a:p>
            <a:r>
              <a:rPr lang="en-US" dirty="0"/>
              <a:t>The capacitors and coupled inductance create a resonant structure, then only fundamental sinusoidal signal passing through the coupled coils. </a:t>
            </a:r>
          </a:p>
          <a:p>
            <a:endParaRPr lang="en-US" dirty="0"/>
          </a:p>
          <a:p>
            <a:r>
              <a:rPr lang="en-US" dirty="0"/>
              <a:t>The transmitted sinusoidal wave is rectified, and a ripple within DC exist. </a:t>
            </a:r>
          </a:p>
          <a:p>
            <a:r>
              <a:rPr lang="en-US" dirty="0"/>
              <a:t>The ripple is filtered out by the output filter, and we achieve a DC. </a:t>
            </a:r>
          </a:p>
        </p:txBody>
      </p:sp>
      <p:sp>
        <p:nvSpPr>
          <p:cNvPr id="4" name="Slide Number Placeholder 3"/>
          <p:cNvSpPr>
            <a:spLocks noGrp="1"/>
          </p:cNvSpPr>
          <p:nvPr>
            <p:ph type="sldNum" sz="quarter" idx="5"/>
          </p:nvPr>
        </p:nvSpPr>
        <p:spPr/>
        <p:txBody>
          <a:bodyPr/>
          <a:lstStyle/>
          <a:p>
            <a:pPr>
              <a:defRPr/>
            </a:pPr>
            <a:fld id="{303AAD37-8495-4358-975D-7F228E51A688}" type="slidenum">
              <a:rPr lang="en-US" smtClean="0"/>
              <a:pPr>
                <a:defRPr/>
              </a:pPr>
              <a:t>8</a:t>
            </a:fld>
            <a:endParaRPr lang="en-US" dirty="0"/>
          </a:p>
        </p:txBody>
      </p:sp>
    </p:spTree>
    <p:extLst>
      <p:ext uri="{BB962C8B-B14F-4D97-AF65-F5344CB8AC3E}">
        <p14:creationId xmlns:p14="http://schemas.microsoft.com/office/powerpoint/2010/main" val="333712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tr-TR"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Tree>
    <p:extLst>
      <p:ext uri="{BB962C8B-B14F-4D97-AF65-F5344CB8AC3E}">
        <p14:creationId xmlns:p14="http://schemas.microsoft.com/office/powerpoint/2010/main" val="30257936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5" name="Footer Placeholder 4"/>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6" name="Slide Number Placeholder 5"/>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278905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7"/>
          <p:cNvSpPr>
            <a:spLocks noGrp="1"/>
          </p:cNvSpPr>
          <p:nvPr userDrawn="1">
            <p:ph type="sldNum" sz="quarter" idx="12"/>
          </p:nvPr>
        </p:nvSpPr>
        <p:spPr>
          <a:xfrm>
            <a:off x="8737600" y="6558606"/>
            <a:ext cx="2844800" cy="263826"/>
          </a:xfrm>
          <a:prstGeom prst="rect">
            <a:avLst/>
          </a:prstGeom>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609600" y="6523038"/>
            <a:ext cx="53340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8"/>
          <p:cNvSpPr>
            <a:spLocks noGrp="1"/>
          </p:cNvSpPr>
          <p:nvPr>
            <p:ph type="title"/>
          </p:nvPr>
        </p:nvSpPr>
        <p:spPr bwMode="auto">
          <a:xfrm>
            <a:off x="609601" y="97014"/>
            <a:ext cx="11116159"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16636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Placeholder 8"/>
          <p:cNvSpPr>
            <a:spLocks noGrp="1"/>
          </p:cNvSpPr>
          <p:nvPr>
            <p:ph type="title"/>
          </p:nvPr>
        </p:nvSpPr>
        <p:spPr bwMode="auto">
          <a:xfrm>
            <a:off x="609601" y="97014"/>
            <a:ext cx="11116159"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p>
            <a:pPr lvl="0"/>
            <a:r>
              <a:rPr lang="en-US" dirty="0"/>
              <a:t>Click to edit Master title style</a:t>
            </a:r>
          </a:p>
        </p:txBody>
      </p:sp>
      <p:sp>
        <p:nvSpPr>
          <p:cNvPr id="15" name="Date Placeholder 9"/>
          <p:cNvSpPr>
            <a:spLocks noGrp="1"/>
          </p:cNvSpPr>
          <p:nvPr>
            <p:ph type="dt" sz="half" idx="2"/>
          </p:nvPr>
        </p:nvSpPr>
        <p:spPr>
          <a:xfrm>
            <a:off x="609600" y="6523038"/>
            <a:ext cx="53340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Özel Düze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Tree>
    <p:extLst>
      <p:ext uri="{BB962C8B-B14F-4D97-AF65-F5344CB8AC3E}">
        <p14:creationId xmlns:p14="http://schemas.microsoft.com/office/powerpoint/2010/main" val="1895732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5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284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endParaRPr lang="tr-TR"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3818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234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endParaRPr lang="tr-TR"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375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endParaRPr lang="tr-TR"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858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Tree>
    <p:extLst>
      <p:ext uri="{BB962C8B-B14F-4D97-AF65-F5344CB8AC3E}">
        <p14:creationId xmlns:p14="http://schemas.microsoft.com/office/powerpoint/2010/main" val="377204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Tree>
    <p:extLst>
      <p:ext uri="{BB962C8B-B14F-4D97-AF65-F5344CB8AC3E}">
        <p14:creationId xmlns:p14="http://schemas.microsoft.com/office/powerpoint/2010/main" val="423846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Tree>
    <p:extLst>
      <p:ext uri="{BB962C8B-B14F-4D97-AF65-F5344CB8AC3E}">
        <p14:creationId xmlns:p14="http://schemas.microsoft.com/office/powerpoint/2010/main" val="429156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88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6" name="Footer Placeholder 5"/>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7" name="Slide Number Placeholder 6"/>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387722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6" name="Footer Placeholder 5"/>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7" name="Slide Number Placeholder 6"/>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1245399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Vertical Text Placeholder 2"/>
          <p:cNvSpPr>
            <a:spLocks noGrp="1"/>
          </p:cNvSpPr>
          <p:nvPr>
            <p:ph type="body" orient="vert" idx="1"/>
          </p:nvPr>
        </p:nvSpPr>
        <p:spPr/>
        <p:txBody>
          <a:bodyPr vert="eaVert"/>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609600" y="6552570"/>
            <a:ext cx="3617720" cy="275901"/>
          </a:xfrm>
          <a:prstGeom prst="rect">
            <a:avLst/>
          </a:prstGeom>
        </p:spPr>
        <p:txBody>
          <a:bodyPr/>
          <a:lstStyle/>
          <a:p>
            <a:pPr>
              <a:defRPr/>
            </a:pPr>
            <a:endParaRPr lang="en-US" noProof="0" dirty="0"/>
          </a:p>
        </p:txBody>
      </p:sp>
      <p:sp>
        <p:nvSpPr>
          <p:cNvPr id="5" name="Footer Placeholder 4"/>
          <p:cNvSpPr>
            <a:spLocks noGrp="1"/>
          </p:cNvSpPr>
          <p:nvPr>
            <p:ph type="ftr" sz="quarter" idx="11"/>
          </p:nvPr>
        </p:nvSpPr>
        <p:spPr>
          <a:xfrm>
            <a:off x="4165600" y="6347805"/>
            <a:ext cx="3860800" cy="365125"/>
          </a:xfrm>
          <a:prstGeom prst="rect">
            <a:avLst/>
          </a:prstGeom>
        </p:spPr>
        <p:txBody>
          <a:bodyPr/>
          <a:lstStyle/>
          <a:p>
            <a:endParaRPr lang="en-US" noProof="0" dirty="0"/>
          </a:p>
        </p:txBody>
      </p:sp>
      <p:sp>
        <p:nvSpPr>
          <p:cNvPr id="6" name="Slide Number Placeholder 5"/>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noProof="0" smtClean="0"/>
              <a:pPr>
                <a:defRPr/>
              </a:pPr>
              <a:t>‹#›</a:t>
            </a:fld>
            <a:endParaRPr lang="en-US" noProof="0" dirty="0"/>
          </a:p>
        </p:txBody>
      </p:sp>
    </p:spTree>
    <p:extLst>
      <p:ext uri="{BB962C8B-B14F-4D97-AF65-F5344CB8AC3E}">
        <p14:creationId xmlns:p14="http://schemas.microsoft.com/office/powerpoint/2010/main" val="3395064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7"/>
          <p:cNvSpPr/>
          <p:nvPr userDrawn="1"/>
        </p:nvSpPr>
        <p:spPr bwMode="auto">
          <a:xfrm>
            <a:off x="0" y="6490164"/>
            <a:ext cx="12192000" cy="35390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dirty="0">
              <a:latin typeface="Calibri (Headings)"/>
            </a:endParaRPr>
          </a:p>
        </p:txBody>
      </p:sp>
      <p:pic>
        <p:nvPicPr>
          <p:cNvPr id="9" name="Picture 14"/>
          <p:cNvPicPr>
            <a:picLocks noChangeAspect="1"/>
          </p:cNvPicPr>
          <p:nvPr/>
        </p:nvPicPr>
        <p:blipFill rotWithShape="1">
          <a:blip r:embed="rId17">
            <a:extLst>
              <a:ext uri="{28A0092B-C50C-407E-A947-70E740481C1C}">
                <a14:useLocalDpi xmlns:a14="http://schemas.microsoft.com/office/drawing/2010/main" val="0"/>
              </a:ext>
            </a:extLst>
          </a:blip>
          <a:srcRect t="-1484" r="15732" b="5603"/>
          <a:stretch/>
        </p:blipFill>
        <p:spPr bwMode="auto">
          <a:xfrm>
            <a:off x="183387" y="6509579"/>
            <a:ext cx="417189" cy="315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Slide Number Placeholder 5"/>
          <p:cNvSpPr txBox="1">
            <a:spLocks/>
          </p:cNvSpPr>
          <p:nvPr userDrawn="1"/>
        </p:nvSpPr>
        <p:spPr>
          <a:xfrm>
            <a:off x="8569331" y="6469649"/>
            <a:ext cx="5157456"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en-US" sz="1900" b="0" i="0" baseline="0" noProof="0" dirty="0">
                <a:latin typeface="Calibri (Headings)"/>
              </a:rPr>
              <a:t>E</a:t>
            </a:r>
            <a:r>
              <a:rPr lang="tr-TR" sz="1900" b="0" i="0" baseline="0" noProof="0" dirty="0">
                <a:latin typeface="Calibri (Headings)"/>
              </a:rPr>
              <a:t>. </a:t>
            </a:r>
            <a:r>
              <a:rPr lang="en-US" sz="1900" b="0" i="0" baseline="0" noProof="0" dirty="0">
                <a:latin typeface="Calibri (Headings)"/>
              </a:rPr>
              <a:t>Ayaz</a:t>
            </a:r>
            <a:r>
              <a:rPr lang="tr-TR" sz="1900" b="0" i="0" baseline="0" noProof="0" dirty="0">
                <a:latin typeface="Calibri (Headings)"/>
              </a:rPr>
              <a:t>, </a:t>
            </a:r>
            <a:r>
              <a:rPr lang="en-US" sz="1900" b="0" i="0" baseline="0" noProof="0" dirty="0">
                <a:latin typeface="Calibri (Headings)"/>
              </a:rPr>
              <a:t>Sep</a:t>
            </a:r>
            <a:r>
              <a:rPr lang="tr-TR" sz="1900" b="0" i="0" baseline="0" noProof="0" dirty="0">
                <a:latin typeface="Calibri (Headings)"/>
              </a:rPr>
              <a:t> </a:t>
            </a:r>
            <a:r>
              <a:rPr lang="en-US" sz="1900" b="0" i="0" baseline="0" dirty="0">
                <a:latin typeface="Calibri (Headings)"/>
              </a:rPr>
              <a:t>20</a:t>
            </a:r>
            <a:r>
              <a:rPr lang="tr-TR" sz="1900" b="0" i="0" baseline="0" dirty="0">
                <a:latin typeface="Calibri (Headings)"/>
              </a:rPr>
              <a:t>2</a:t>
            </a:r>
            <a:r>
              <a:rPr lang="en-US" sz="1900" b="0" i="0" baseline="0" dirty="0">
                <a:latin typeface="Calibri (Headings)"/>
              </a:rPr>
              <a:t>2</a:t>
            </a:r>
            <a:endParaRPr lang="en-US" sz="1900" b="0" i="0" dirty="0">
              <a:latin typeface="Calibri (Headings)"/>
            </a:endParaRPr>
          </a:p>
        </p:txBody>
      </p:sp>
      <p:sp>
        <p:nvSpPr>
          <p:cNvPr id="13" name="Slide Number Placeholder 5"/>
          <p:cNvSpPr txBox="1">
            <a:spLocks/>
          </p:cNvSpPr>
          <p:nvPr userDrawn="1"/>
        </p:nvSpPr>
        <p:spPr>
          <a:xfrm>
            <a:off x="5636066" y="6459265"/>
            <a:ext cx="919868" cy="402044"/>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r">
              <a:defRPr/>
            </a:pPr>
            <a:fld id="{A5B596B7-E5D1-4535-B30E-BDAA45A83568}" type="slidenum">
              <a:rPr lang="tr-TR" sz="2000" b="0" smtClean="0">
                <a:latin typeface="Calibri (Headings)"/>
              </a:rPr>
              <a:t>‹#›</a:t>
            </a:fld>
            <a:r>
              <a:rPr lang="tr-TR" sz="2000" b="0" dirty="0">
                <a:latin typeface="Calibri (Headings)"/>
              </a:rPr>
              <a:t>/</a:t>
            </a:r>
            <a:r>
              <a:rPr lang="en-US" sz="2000" b="0" dirty="0">
                <a:latin typeface="Calibri (Headings)"/>
              </a:rPr>
              <a:t>42</a:t>
            </a:r>
          </a:p>
        </p:txBody>
      </p:sp>
      <p:sp>
        <p:nvSpPr>
          <p:cNvPr id="14" name="Slide Number Placeholder 5"/>
          <p:cNvSpPr txBox="1">
            <a:spLocks/>
          </p:cNvSpPr>
          <p:nvPr userDrawn="1"/>
        </p:nvSpPr>
        <p:spPr>
          <a:xfrm>
            <a:off x="-2276026" y="6443030"/>
            <a:ext cx="10447218" cy="465412"/>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endParaRPr lang="en-US" sz="1800" b="0" noProof="0" dirty="0">
              <a:latin typeface="Calibri (Headings)"/>
            </a:endParaRPr>
          </a:p>
        </p:txBody>
      </p:sp>
      <p:sp>
        <p:nvSpPr>
          <p:cNvPr id="10" name="Slide Number Placeholder 5"/>
          <p:cNvSpPr txBox="1">
            <a:spLocks/>
          </p:cNvSpPr>
          <p:nvPr userDrawn="1"/>
        </p:nvSpPr>
        <p:spPr>
          <a:xfrm>
            <a:off x="554353" y="6469649"/>
            <a:ext cx="853851"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l">
              <a:defRPr/>
            </a:pPr>
            <a:r>
              <a:rPr lang="tr-TR" sz="1900" b="0" baseline="0" dirty="0">
                <a:latin typeface="Calibri (Headings)"/>
              </a:rPr>
              <a:t>METU</a:t>
            </a:r>
            <a:endParaRPr lang="en-US" sz="1900" b="0" dirty="0">
              <a:latin typeface="Calibri (Headings)"/>
            </a:endParaRPr>
          </a:p>
        </p:txBody>
      </p:sp>
      <p:pic>
        <p:nvPicPr>
          <p:cNvPr id="15" name="Resim 7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83387" y="144108"/>
            <a:ext cx="566674" cy="5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Resim 72"/>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03787" y="709129"/>
            <a:ext cx="736761" cy="9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584485"/>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3945" r:id="rId11"/>
    <p:sldLayoutId id="2147483946" r:id="rId12"/>
    <p:sldLayoutId id="2147483948" r:id="rId13"/>
    <p:sldLayoutId id="2147484034" r:id="rId14"/>
    <p:sldLayoutId id="2147484038" r:id="rId15"/>
  </p:sldLayoutIdLst>
  <p:hf hdr="0" ftr="0" dt="0"/>
  <p:txStyles>
    <p:titleStyle>
      <a:lvl1pPr algn="ctr" defTabSz="914400" rtl="0" eaLnBrk="1" latinLnBrk="0" hangingPunct="1">
        <a:spcBef>
          <a:spcPct val="0"/>
        </a:spcBef>
        <a:buNone/>
        <a:defRPr sz="4400" b="0" kern="1200">
          <a:solidFill>
            <a:schemeClr val="tx1"/>
          </a:solidFill>
          <a:latin typeface="Calibri (Headings)"/>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0" kern="1200">
          <a:solidFill>
            <a:schemeClr val="tx1"/>
          </a:solidFill>
          <a:latin typeface="Calibri (Headings)"/>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kern="1200">
          <a:solidFill>
            <a:schemeClr val="tx1"/>
          </a:solidFill>
          <a:latin typeface="Calibri (Headings)"/>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kern="1200">
          <a:solidFill>
            <a:schemeClr val="tx1"/>
          </a:solidFill>
          <a:latin typeface="Calibri (Headings)"/>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Slide Number Placeholder 5"/>
          <p:cNvSpPr txBox="1">
            <a:spLocks/>
          </p:cNvSpPr>
          <p:nvPr userDrawn="1"/>
        </p:nvSpPr>
        <p:spPr>
          <a:xfrm>
            <a:off x="7034544" y="6490164"/>
            <a:ext cx="5157456"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tr-TR" sz="1800" b="0" i="0" baseline="0" noProof="0" dirty="0"/>
              <a:t>G. Cakal, September </a:t>
            </a:r>
            <a:r>
              <a:rPr lang="en-US" sz="1800" b="0" i="0" baseline="0" dirty="0"/>
              <a:t>20</a:t>
            </a:r>
            <a:r>
              <a:rPr lang="tr-TR" sz="1800" b="0" i="0" baseline="0" dirty="0"/>
              <a:t>20</a:t>
            </a:r>
            <a:endParaRPr lang="en-US" sz="1800" b="0" i="0" dirty="0"/>
          </a:p>
        </p:txBody>
      </p:sp>
      <p:sp>
        <p:nvSpPr>
          <p:cNvPr id="13" name="Slide Number Placeholder 5"/>
          <p:cNvSpPr txBox="1">
            <a:spLocks/>
          </p:cNvSpPr>
          <p:nvPr userDrawn="1"/>
        </p:nvSpPr>
        <p:spPr>
          <a:xfrm>
            <a:off x="11199137" y="6474714"/>
            <a:ext cx="919868" cy="402044"/>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r">
              <a:defRPr/>
            </a:pPr>
            <a:fld id="{A5B596B7-E5D1-4535-B30E-BDAA45A83568}" type="slidenum">
              <a:rPr lang="tr-TR" sz="2000" b="1" smtClean="0"/>
              <a:t>‹#›</a:t>
            </a:fld>
            <a:r>
              <a:rPr lang="tr-TR" sz="2000" b="1" dirty="0"/>
              <a:t>/24</a:t>
            </a:r>
            <a:endParaRPr lang="en-US" sz="2000" b="1" dirty="0"/>
          </a:p>
        </p:txBody>
      </p:sp>
      <p:sp>
        <p:nvSpPr>
          <p:cNvPr id="10" name="Slide Number Placeholder 5"/>
          <p:cNvSpPr txBox="1">
            <a:spLocks/>
          </p:cNvSpPr>
          <p:nvPr userDrawn="1"/>
        </p:nvSpPr>
        <p:spPr>
          <a:xfrm>
            <a:off x="6285545" y="6490164"/>
            <a:ext cx="853851"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l">
              <a:defRPr/>
            </a:pPr>
            <a:r>
              <a:rPr lang="tr-TR" sz="1800" b="0" baseline="0" dirty="0"/>
              <a:t>METU</a:t>
            </a:r>
            <a:endParaRPr lang="en-US" sz="1800" b="0" dirty="0"/>
          </a:p>
        </p:txBody>
      </p:sp>
      <p:cxnSp>
        <p:nvCxnSpPr>
          <p:cNvPr id="26" name="Straight Connector 18"/>
          <p:cNvCxnSpPr/>
          <p:nvPr userDrawn="1"/>
        </p:nvCxnSpPr>
        <p:spPr>
          <a:xfrm>
            <a:off x="1068388" y="2768608"/>
            <a:ext cx="10058400" cy="0"/>
          </a:xfrm>
          <a:prstGeom prst="line">
            <a:avLst/>
          </a:prstGeom>
          <a:noFill/>
          <a:ln w="38100" cap="flat" cmpd="sng" algn="ctr">
            <a:solidFill>
              <a:srgbClr val="C00000"/>
            </a:solidFill>
            <a:prstDash val="solid"/>
          </a:ln>
          <a:effectLst/>
        </p:spPr>
      </p:cxnSp>
      <p:cxnSp>
        <p:nvCxnSpPr>
          <p:cNvPr id="27" name="Straight Connector 19"/>
          <p:cNvCxnSpPr/>
          <p:nvPr userDrawn="1"/>
        </p:nvCxnSpPr>
        <p:spPr>
          <a:xfrm>
            <a:off x="3034363" y="4160564"/>
            <a:ext cx="6126480" cy="0"/>
          </a:xfrm>
          <a:prstGeom prst="line">
            <a:avLst/>
          </a:prstGeom>
          <a:noFill/>
          <a:ln w="38100" cap="flat" cmpd="sng" algn="ctr">
            <a:solidFill>
              <a:srgbClr val="C00000"/>
            </a:solidFill>
            <a:prstDash val="solid"/>
          </a:ln>
          <a:effectLst/>
        </p:spPr>
      </p:cxnSp>
      <p:sp>
        <p:nvSpPr>
          <p:cNvPr id="28" name="Rectangle 21"/>
          <p:cNvSpPr/>
          <p:nvPr userDrawn="1"/>
        </p:nvSpPr>
        <p:spPr>
          <a:xfrm>
            <a:off x="0" y="6391275"/>
            <a:ext cx="12192000" cy="466725"/>
          </a:xfrm>
          <a:prstGeom prst="rect">
            <a:avLst/>
          </a:prstGeom>
          <a:solidFill>
            <a:srgbClr val="C20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0" name="Picture 14"/>
          <p:cNvPicPr>
            <a:picLocks noChangeAspect="1"/>
          </p:cNvPicPr>
          <p:nvPr userDrawn="1"/>
        </p:nvPicPr>
        <p:blipFill rotWithShape="1">
          <a:blip r:embed="rId4">
            <a:extLst>
              <a:ext uri="{28A0092B-C50C-407E-A947-70E740481C1C}">
                <a14:useLocalDpi xmlns:a14="http://schemas.microsoft.com/office/drawing/2010/main" val="0"/>
              </a:ext>
            </a:extLst>
          </a:blip>
          <a:srcRect t="-1484" r="15732" b="5603"/>
          <a:stretch/>
        </p:blipFill>
        <p:spPr bwMode="auto">
          <a:xfrm>
            <a:off x="5832875" y="6417466"/>
            <a:ext cx="529424" cy="399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07012117"/>
      </p:ext>
    </p:extLst>
  </p:cSld>
  <p:clrMap bg1="lt1" tx1="dk1" bg2="lt2" tx2="dk2" accent1="accent1" accent2="accent2" accent3="accent3" accent4="accent4" accent5="accent5" accent6="accent6" hlink="hlink" folHlink="folHlink"/>
  <p:sldLayoutIdLst>
    <p:sldLayoutId id="2147484037" r:id="rId1"/>
    <p:sldLayoutId id="2147484039"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Slide Number Placeholder 5"/>
          <p:cNvSpPr txBox="1">
            <a:spLocks/>
          </p:cNvSpPr>
          <p:nvPr userDrawn="1"/>
        </p:nvSpPr>
        <p:spPr>
          <a:xfrm>
            <a:off x="7034544" y="6490164"/>
            <a:ext cx="5157456"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tr-TR" sz="1800" b="0" i="0" baseline="0" noProof="0" dirty="0"/>
              <a:t>G. Cakal, September </a:t>
            </a:r>
            <a:r>
              <a:rPr lang="en-US" sz="1800" b="0" i="0" baseline="0" dirty="0"/>
              <a:t>20</a:t>
            </a:r>
            <a:r>
              <a:rPr lang="tr-TR" sz="1800" b="0" i="0" baseline="0" dirty="0"/>
              <a:t>20</a:t>
            </a:r>
            <a:endParaRPr lang="en-US" sz="1800" b="0" i="0" dirty="0"/>
          </a:p>
        </p:txBody>
      </p:sp>
      <p:sp>
        <p:nvSpPr>
          <p:cNvPr id="13" name="Slide Number Placeholder 5"/>
          <p:cNvSpPr txBox="1">
            <a:spLocks/>
          </p:cNvSpPr>
          <p:nvPr userDrawn="1"/>
        </p:nvSpPr>
        <p:spPr>
          <a:xfrm>
            <a:off x="11199137" y="6474714"/>
            <a:ext cx="919868" cy="402044"/>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r">
              <a:defRPr/>
            </a:pPr>
            <a:fld id="{A5B596B7-E5D1-4535-B30E-BDAA45A83568}" type="slidenum">
              <a:rPr lang="tr-TR" sz="2000" b="1" smtClean="0"/>
              <a:t>‹#›</a:t>
            </a:fld>
            <a:r>
              <a:rPr lang="tr-TR" sz="2000" b="1" dirty="0"/>
              <a:t>/24</a:t>
            </a:r>
            <a:endParaRPr lang="en-US" sz="2000" b="1" dirty="0"/>
          </a:p>
        </p:txBody>
      </p:sp>
      <p:sp>
        <p:nvSpPr>
          <p:cNvPr id="10" name="Slide Number Placeholder 5"/>
          <p:cNvSpPr txBox="1">
            <a:spLocks/>
          </p:cNvSpPr>
          <p:nvPr userDrawn="1"/>
        </p:nvSpPr>
        <p:spPr>
          <a:xfrm>
            <a:off x="6285545" y="6490164"/>
            <a:ext cx="853851"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l">
              <a:defRPr/>
            </a:pPr>
            <a:r>
              <a:rPr lang="tr-TR" sz="1800" b="0" baseline="0" dirty="0"/>
              <a:t>METU</a:t>
            </a:r>
            <a:endParaRPr lang="en-US" sz="1800" b="0" dirty="0"/>
          </a:p>
        </p:txBody>
      </p:sp>
      <p:sp>
        <p:nvSpPr>
          <p:cNvPr id="28" name="Rectangle 21"/>
          <p:cNvSpPr/>
          <p:nvPr userDrawn="1"/>
        </p:nvSpPr>
        <p:spPr>
          <a:xfrm>
            <a:off x="0" y="6391275"/>
            <a:ext cx="12192000" cy="466725"/>
          </a:xfrm>
          <a:prstGeom prst="rect">
            <a:avLst/>
          </a:prstGeom>
          <a:solidFill>
            <a:srgbClr val="C20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0" name="Picture 14"/>
          <p:cNvPicPr>
            <a:picLocks noChangeAspect="1"/>
          </p:cNvPicPr>
          <p:nvPr userDrawn="1"/>
        </p:nvPicPr>
        <p:blipFill rotWithShape="1">
          <a:blip r:embed="rId4">
            <a:extLst>
              <a:ext uri="{28A0092B-C50C-407E-A947-70E740481C1C}">
                <a14:useLocalDpi xmlns:a14="http://schemas.microsoft.com/office/drawing/2010/main" val="0"/>
              </a:ext>
            </a:extLst>
          </a:blip>
          <a:srcRect t="-1484" r="15732" b="5603"/>
          <a:stretch/>
        </p:blipFill>
        <p:spPr bwMode="auto">
          <a:xfrm>
            <a:off x="5832875" y="6417466"/>
            <a:ext cx="529424" cy="399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96AC7661-419A-4ECC-B554-3F6C189F7926}"/>
              </a:ext>
            </a:extLst>
          </p:cNvPr>
          <p:cNvSpPr txBox="1">
            <a:spLocks/>
          </p:cNvSpPr>
          <p:nvPr userDrawn="1"/>
        </p:nvSpPr>
        <p:spPr>
          <a:xfrm>
            <a:off x="609600" y="1600201"/>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dirty="0"/>
              <a:t>Click to edit Master text styles</a:t>
            </a:r>
          </a:p>
          <a:p>
            <a:pPr lvl="1" fontAlgn="auto">
              <a:spcAft>
                <a:spcPts val="0"/>
              </a:spcAft>
            </a:pPr>
            <a:r>
              <a:rPr lang="en-US" dirty="0"/>
              <a:t>Second level</a:t>
            </a:r>
          </a:p>
          <a:p>
            <a:pPr lvl="2" fontAlgn="auto">
              <a:spcAft>
                <a:spcPts val="0"/>
              </a:spcAft>
            </a:pPr>
            <a:r>
              <a:rPr lang="en-US" dirty="0"/>
              <a:t>Third level</a:t>
            </a:r>
          </a:p>
          <a:p>
            <a:pPr lvl="3" fontAlgn="auto">
              <a:spcAft>
                <a:spcPts val="0"/>
              </a:spcAft>
            </a:pPr>
            <a:r>
              <a:rPr lang="en-US" dirty="0"/>
              <a:t>Fourth level</a:t>
            </a:r>
          </a:p>
          <a:p>
            <a:pPr lvl="4" fontAlgn="auto">
              <a:spcAft>
                <a:spcPts val="0"/>
              </a:spcAft>
            </a:pPr>
            <a:r>
              <a:rPr lang="en-US" dirty="0"/>
              <a:t>Fifth level</a:t>
            </a:r>
            <a:endParaRPr lang="tr-TR" dirty="0"/>
          </a:p>
        </p:txBody>
      </p:sp>
      <p:sp>
        <p:nvSpPr>
          <p:cNvPr id="12" name="Title 1">
            <a:extLst>
              <a:ext uri="{FF2B5EF4-FFF2-40B4-BE49-F238E27FC236}">
                <a16:creationId xmlns:a16="http://schemas.microsoft.com/office/drawing/2014/main" id="{2047A0E3-5F64-4E5C-9677-A332504B4411}"/>
              </a:ext>
            </a:extLst>
          </p:cNvPr>
          <p:cNvSpPr txBox="1">
            <a:spLocks/>
          </p:cNvSpPr>
          <p:nvPr userDrawn="1"/>
        </p:nvSpPr>
        <p:spPr>
          <a:xfrm>
            <a:off x="609600" y="274638"/>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t>Click to edit Master title style</a:t>
            </a:r>
            <a:endParaRPr lang="tr-TR" dirty="0"/>
          </a:p>
        </p:txBody>
      </p:sp>
    </p:spTree>
    <p:extLst>
      <p:ext uri="{BB962C8B-B14F-4D97-AF65-F5344CB8AC3E}">
        <p14:creationId xmlns:p14="http://schemas.microsoft.com/office/powerpoint/2010/main" val="1682565303"/>
      </p:ext>
    </p:extLst>
  </p:cSld>
  <p:clrMap bg1="lt1" tx1="dk1" bg2="lt2" tx2="dk2" accent1="accent1" accent2="accent2" accent3="accent3" accent4="accent4" accent5="accent5" accent6="accent6" hlink="hlink" folHlink="folHlink"/>
  <p:sldLayoutIdLst>
    <p:sldLayoutId id="2147484041" r:id="rId1"/>
    <p:sldLayoutId id="2147484042"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50.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270.png"/><Relationship Id="rId4" Type="http://schemas.openxmlformats.org/officeDocument/2006/relationships/image" Target="../media/image26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3.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342030" y="225631"/>
            <a:ext cx="11527770" cy="2572571"/>
          </a:xfrm>
          <a:prstGeom prst="rect">
            <a:avLst/>
          </a:prstGeom>
        </p:spPr>
        <p:txBody>
          <a:bodyPr vert="horz" lIns="0" tIns="0" rIns="0" bIns="0" rtlCol="0" anchor="ctr">
            <a:noAutofit/>
          </a:bodyPr>
          <a:lstStyle>
            <a:lvl1pPr algn="ctr" defTabSz="914400" rtl="0" eaLnBrk="1" latinLnBrk="0" hangingPunct="1">
              <a:spcBef>
                <a:spcPct val="0"/>
              </a:spcBef>
              <a:buNone/>
              <a:defRPr sz="4400" b="1" kern="1200">
                <a:solidFill>
                  <a:schemeClr val="tx1"/>
                </a:solidFill>
                <a:latin typeface="Arial" pitchFamily="34" charset="0"/>
                <a:ea typeface="+mj-ea"/>
                <a:cs typeface="Arial" pitchFamily="34" charset="0"/>
              </a:defRPr>
            </a:lvl1pPr>
          </a:lstStyle>
          <a:p>
            <a:pPr fontAlgn="auto">
              <a:spcAft>
                <a:spcPts val="0"/>
              </a:spcAft>
              <a:defRPr/>
            </a:pPr>
            <a:r>
              <a:rPr lang="en-US" sz="3600" dirty="0">
                <a:latin typeface="+mj-lt"/>
              </a:rPr>
              <a:t>Concurrent Operation of Wireless Power Transfer Based Contactless Slip Ring and Motor Drive System with a Single Converter</a:t>
            </a:r>
          </a:p>
        </p:txBody>
      </p:sp>
      <p:sp>
        <p:nvSpPr>
          <p:cNvPr id="17" name="Subtitle 2"/>
          <p:cNvSpPr txBox="1">
            <a:spLocks/>
          </p:cNvSpPr>
          <p:nvPr/>
        </p:nvSpPr>
        <p:spPr>
          <a:xfrm>
            <a:off x="1122647" y="2969129"/>
            <a:ext cx="9966536" cy="13973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en-US" sz="2800" b="1" dirty="0">
                <a:solidFill>
                  <a:sysClr val="windowText" lastClr="000000"/>
                </a:solidFill>
                <a:latin typeface="+mj-lt"/>
              </a:rPr>
              <a:t>Enes Ayaz</a:t>
            </a:r>
            <a:endParaRPr lang="tr-TR" sz="2800" b="1" noProof="1">
              <a:solidFill>
                <a:sysClr val="windowText" lastClr="000000"/>
              </a:solidFill>
              <a:latin typeface="+mj-lt"/>
            </a:endParaRPr>
          </a:p>
          <a:p>
            <a:pPr fontAlgn="auto">
              <a:spcAft>
                <a:spcPts val="0"/>
              </a:spcAft>
              <a:defRPr/>
            </a:pPr>
            <a:r>
              <a:rPr lang="tr-TR" sz="2600" dirty="0">
                <a:solidFill>
                  <a:sysClr val="windowText" lastClr="000000"/>
                </a:solidFill>
                <a:latin typeface="+mj-lt"/>
              </a:rPr>
              <a:t>M</a:t>
            </a:r>
            <a:r>
              <a:rPr lang="en-US" sz="2600" dirty="0">
                <a:solidFill>
                  <a:sysClr val="windowText" lastClr="000000"/>
                </a:solidFill>
                <a:latin typeface="+mj-lt"/>
              </a:rPr>
              <a:t>.</a:t>
            </a:r>
            <a:r>
              <a:rPr lang="tr-TR" sz="2600" dirty="0">
                <a:solidFill>
                  <a:sysClr val="windowText" lastClr="000000"/>
                </a:solidFill>
                <a:latin typeface="+mj-lt"/>
              </a:rPr>
              <a:t>Sc. Thesis Defense</a:t>
            </a:r>
            <a:endParaRPr lang="en-US" sz="2600" baseline="30000" dirty="0">
              <a:solidFill>
                <a:sysClr val="windowText" lastClr="000000"/>
              </a:solidFill>
              <a:latin typeface="+mj-lt"/>
            </a:endParaRPr>
          </a:p>
        </p:txBody>
      </p:sp>
      <p:cxnSp>
        <p:nvCxnSpPr>
          <p:cNvPr id="19" name="Straight Connector 18"/>
          <p:cNvCxnSpPr/>
          <p:nvPr/>
        </p:nvCxnSpPr>
        <p:spPr>
          <a:xfrm>
            <a:off x="1068388" y="2768608"/>
            <a:ext cx="10058400" cy="0"/>
          </a:xfrm>
          <a:prstGeom prst="line">
            <a:avLst/>
          </a:prstGeom>
          <a:noFill/>
          <a:ln w="38100" cap="flat" cmpd="sng" algn="ctr">
            <a:solidFill>
              <a:srgbClr val="C00000"/>
            </a:solidFill>
            <a:prstDash val="solid"/>
          </a:ln>
          <a:effectLst/>
        </p:spPr>
      </p:cxnSp>
      <p:cxnSp>
        <p:nvCxnSpPr>
          <p:cNvPr id="20" name="Straight Connector 19"/>
          <p:cNvCxnSpPr/>
          <p:nvPr/>
        </p:nvCxnSpPr>
        <p:spPr>
          <a:xfrm>
            <a:off x="3034363" y="4160564"/>
            <a:ext cx="6126480" cy="0"/>
          </a:xfrm>
          <a:prstGeom prst="line">
            <a:avLst/>
          </a:prstGeom>
          <a:noFill/>
          <a:ln w="38100" cap="flat" cmpd="sng" algn="ctr">
            <a:solidFill>
              <a:srgbClr val="C00000"/>
            </a:solidFill>
            <a:prstDash val="solid"/>
          </a:ln>
          <a:effectLst/>
        </p:spPr>
      </p:cxnSp>
      <p:sp>
        <p:nvSpPr>
          <p:cNvPr id="13" name="Subtitle 2"/>
          <p:cNvSpPr txBox="1">
            <a:spLocks/>
          </p:cNvSpPr>
          <p:nvPr/>
        </p:nvSpPr>
        <p:spPr>
          <a:xfrm>
            <a:off x="4301651" y="5583761"/>
            <a:ext cx="3589558" cy="483208"/>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en-US" sz="2400" dirty="0">
                <a:solidFill>
                  <a:sysClr val="windowText" lastClr="000000"/>
                </a:solidFill>
                <a:latin typeface="+mj-lt"/>
              </a:rPr>
              <a:t>September</a:t>
            </a:r>
            <a:r>
              <a:rPr lang="tr-TR" sz="2400" dirty="0">
                <a:solidFill>
                  <a:sysClr val="windowText" lastClr="000000"/>
                </a:solidFill>
                <a:latin typeface="+mj-lt"/>
              </a:rPr>
              <a:t> 202</a:t>
            </a:r>
            <a:r>
              <a:rPr lang="en-US" sz="2400" dirty="0">
                <a:solidFill>
                  <a:sysClr val="windowText" lastClr="000000"/>
                </a:solidFill>
                <a:latin typeface="+mj-lt"/>
              </a:rPr>
              <a:t>2</a:t>
            </a:r>
            <a:r>
              <a:rPr lang="tr-TR" sz="2400" dirty="0">
                <a:solidFill>
                  <a:sysClr val="windowText" lastClr="000000"/>
                </a:solidFill>
                <a:latin typeface="+mj-lt"/>
              </a:rPr>
              <a:t> </a:t>
            </a:r>
          </a:p>
        </p:txBody>
      </p:sp>
      <p:sp>
        <p:nvSpPr>
          <p:cNvPr id="12" name="Subtitle 2"/>
          <p:cNvSpPr txBox="1">
            <a:spLocks/>
          </p:cNvSpPr>
          <p:nvPr/>
        </p:nvSpPr>
        <p:spPr>
          <a:xfrm>
            <a:off x="1122647" y="4543635"/>
            <a:ext cx="9966536" cy="13973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tr-TR" sz="2600" dirty="0">
                <a:solidFill>
                  <a:sysClr val="windowText" lastClr="000000"/>
                </a:solidFill>
                <a:latin typeface="+mj-lt"/>
              </a:rPr>
              <a:t>M</a:t>
            </a:r>
            <a:r>
              <a:rPr lang="en-US" sz="2600" dirty="0">
                <a:solidFill>
                  <a:sysClr val="windowText" lastClr="000000"/>
                </a:solidFill>
                <a:latin typeface="+mj-lt"/>
              </a:rPr>
              <a:t>iddle East Technical University (METU)</a:t>
            </a:r>
            <a:r>
              <a:rPr lang="tr-TR" sz="2600" dirty="0">
                <a:solidFill>
                  <a:sysClr val="windowText" lastClr="000000"/>
                </a:solidFill>
                <a:latin typeface="+mj-lt"/>
              </a:rPr>
              <a:t>, </a:t>
            </a:r>
            <a:r>
              <a:rPr lang="en-US" sz="2600" dirty="0">
                <a:solidFill>
                  <a:sysClr val="windowText" lastClr="000000"/>
                </a:solidFill>
                <a:latin typeface="+mj-lt"/>
              </a:rPr>
              <a:t>Department</a:t>
            </a:r>
            <a:r>
              <a:rPr lang="tr-TR" sz="2600" dirty="0">
                <a:solidFill>
                  <a:sysClr val="windowText" lastClr="000000"/>
                </a:solidFill>
                <a:latin typeface="+mj-lt"/>
              </a:rPr>
              <a:t> of </a:t>
            </a:r>
            <a:r>
              <a:rPr lang="en-US" sz="2600" dirty="0">
                <a:solidFill>
                  <a:sysClr val="windowText" lastClr="000000"/>
                </a:solidFill>
                <a:latin typeface="+mj-lt"/>
              </a:rPr>
              <a:t>Electrical and Electronics Engineering</a:t>
            </a:r>
            <a:r>
              <a:rPr lang="tr-TR" sz="2600" dirty="0">
                <a:solidFill>
                  <a:sysClr val="windowText" lastClr="000000"/>
                </a:solidFill>
                <a:latin typeface="+mj-lt"/>
              </a:rPr>
              <a:t> Ankara, TURKEY</a:t>
            </a:r>
            <a:endParaRPr lang="en-US" sz="2600" baseline="30000" dirty="0">
              <a:solidFill>
                <a:sysClr val="windowText" lastClr="000000"/>
              </a:solidFill>
              <a:latin typeface="+mj-lt"/>
            </a:endParaRPr>
          </a:p>
        </p:txBody>
      </p:sp>
    </p:spTree>
    <p:extLst>
      <p:ext uri="{BB962C8B-B14F-4D97-AF65-F5344CB8AC3E}">
        <p14:creationId xmlns:p14="http://schemas.microsoft.com/office/powerpoint/2010/main" val="1797182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a:xfrm>
            <a:off x="609600" y="274638"/>
            <a:ext cx="10972800" cy="1143000"/>
          </a:xfrm>
        </p:spPr>
        <p:txBody>
          <a:bodyPr>
            <a:normAutofit/>
          </a:bodyPr>
          <a:lstStyle/>
          <a:p>
            <a:r>
              <a:rPr lang="en-US" b="1" dirty="0">
                <a:solidFill>
                  <a:srgbClr val="C20024"/>
                </a:solidFill>
                <a:cs typeface="Arial" panose="020B0604020202020204" pitchFamily="34" charset="0"/>
              </a:rPr>
              <a:t>Series-Series IPT System</a:t>
            </a:r>
            <a:endParaRPr lang="en-US" dirty="0"/>
          </a:p>
        </p:txBody>
      </p:sp>
      <p:pic>
        <p:nvPicPr>
          <p:cNvPr id="2" name="Picture 1">
            <a:extLst>
              <a:ext uri="{FF2B5EF4-FFF2-40B4-BE49-F238E27FC236}">
                <a16:creationId xmlns:a16="http://schemas.microsoft.com/office/drawing/2014/main" id="{6F4D1404-9ABB-4839-9076-1C033016AA1F}"/>
              </a:ext>
            </a:extLst>
          </p:cNvPr>
          <p:cNvPicPr>
            <a:picLocks noChangeAspect="1"/>
          </p:cNvPicPr>
          <p:nvPr/>
        </p:nvPicPr>
        <p:blipFill>
          <a:blip r:embed="rId3"/>
          <a:stretch>
            <a:fillRect/>
          </a:stretch>
        </p:blipFill>
        <p:spPr>
          <a:xfrm>
            <a:off x="223847" y="1291534"/>
            <a:ext cx="8272379" cy="1711093"/>
          </a:xfrm>
          <a:prstGeom prst="rect">
            <a:avLst/>
          </a:prstGeom>
        </p:spPr>
      </p:pic>
      <p:pic>
        <p:nvPicPr>
          <p:cNvPr id="8" name="Picture 7">
            <a:extLst>
              <a:ext uri="{FF2B5EF4-FFF2-40B4-BE49-F238E27FC236}">
                <a16:creationId xmlns:a16="http://schemas.microsoft.com/office/drawing/2014/main" id="{0B3B16D2-9FA8-4E0E-B125-FEF5C6F421CB}"/>
              </a:ext>
            </a:extLst>
          </p:cNvPr>
          <p:cNvPicPr>
            <a:picLocks noChangeAspect="1"/>
          </p:cNvPicPr>
          <p:nvPr/>
        </p:nvPicPr>
        <p:blipFill rotWithShape="1">
          <a:blip r:embed="rId4"/>
          <a:srcRect l="7599" r="19829"/>
          <a:stretch/>
        </p:blipFill>
        <p:spPr>
          <a:xfrm>
            <a:off x="8117974" y="2825864"/>
            <a:ext cx="3904500" cy="3482010"/>
          </a:xfrm>
          <a:prstGeom prst="rect">
            <a:avLst/>
          </a:prstGeom>
        </p:spPr>
      </p:pic>
      <p:sp>
        <p:nvSpPr>
          <p:cNvPr id="10" name="TextBox 9">
            <a:extLst>
              <a:ext uri="{FF2B5EF4-FFF2-40B4-BE49-F238E27FC236}">
                <a16:creationId xmlns:a16="http://schemas.microsoft.com/office/drawing/2014/main" id="{BD6C6D31-08FC-4176-B8BA-AE4C93676CB3}"/>
              </a:ext>
            </a:extLst>
          </p:cNvPr>
          <p:cNvSpPr txBox="1"/>
          <p:nvPr/>
        </p:nvSpPr>
        <p:spPr>
          <a:xfrm>
            <a:off x="4720479" y="2979405"/>
            <a:ext cx="3147997" cy="400110"/>
          </a:xfrm>
          <a:prstGeom prst="rect">
            <a:avLst/>
          </a:prstGeom>
          <a:noFill/>
        </p:spPr>
        <p:txBody>
          <a:bodyPr wrap="square" rtlCol="0">
            <a:spAutoFit/>
          </a:bodyPr>
          <a:lstStyle/>
          <a:p>
            <a:r>
              <a:rPr lang="en-US" sz="2000" dirty="0">
                <a:latin typeface="+mj-lt"/>
              </a:rPr>
              <a:t>Single-peak band pass filter</a:t>
            </a:r>
          </a:p>
        </p:txBody>
      </p:sp>
      <p:pic>
        <p:nvPicPr>
          <p:cNvPr id="7" name="Picture 6">
            <a:extLst>
              <a:ext uri="{FF2B5EF4-FFF2-40B4-BE49-F238E27FC236}">
                <a16:creationId xmlns:a16="http://schemas.microsoft.com/office/drawing/2014/main" id="{D8F296F5-C401-40C5-AF90-F0F4F52555F5}"/>
              </a:ext>
            </a:extLst>
          </p:cNvPr>
          <p:cNvPicPr>
            <a:picLocks noChangeAspect="1"/>
          </p:cNvPicPr>
          <p:nvPr/>
        </p:nvPicPr>
        <p:blipFill rotWithShape="1">
          <a:blip r:embed="rId5"/>
          <a:srcRect l="6854" r="8057"/>
          <a:stretch/>
        </p:blipFill>
        <p:spPr>
          <a:xfrm>
            <a:off x="223847" y="3039175"/>
            <a:ext cx="4099679" cy="3268699"/>
          </a:xfrm>
          <a:prstGeom prst="rect">
            <a:avLst/>
          </a:prstGeom>
        </p:spPr>
      </p:pic>
      <p:pic>
        <p:nvPicPr>
          <p:cNvPr id="11" name="Picture 10">
            <a:extLst>
              <a:ext uri="{FF2B5EF4-FFF2-40B4-BE49-F238E27FC236}">
                <a16:creationId xmlns:a16="http://schemas.microsoft.com/office/drawing/2014/main" id="{68FDAE48-99B9-4B2A-8CE7-DCA4FCBF3753}"/>
              </a:ext>
            </a:extLst>
          </p:cNvPr>
          <p:cNvPicPr>
            <a:picLocks noChangeAspect="1"/>
          </p:cNvPicPr>
          <p:nvPr/>
        </p:nvPicPr>
        <p:blipFill rotWithShape="1">
          <a:blip r:embed="rId6"/>
          <a:srcRect r="7000"/>
          <a:stretch/>
        </p:blipFill>
        <p:spPr>
          <a:xfrm>
            <a:off x="8142383" y="1277300"/>
            <a:ext cx="4052033" cy="1505714"/>
          </a:xfrm>
          <a:prstGeom prst="rect">
            <a:avLst/>
          </a:prstGeom>
        </p:spPr>
      </p:pic>
      <p:cxnSp>
        <p:nvCxnSpPr>
          <p:cNvPr id="13" name="Straight Arrow Connector 12">
            <a:extLst>
              <a:ext uri="{FF2B5EF4-FFF2-40B4-BE49-F238E27FC236}">
                <a16:creationId xmlns:a16="http://schemas.microsoft.com/office/drawing/2014/main" id="{A0125F1D-85BF-403D-952A-F1764F69041B}"/>
              </a:ext>
            </a:extLst>
          </p:cNvPr>
          <p:cNvCxnSpPr>
            <a:cxnSpLocks/>
            <a:stCxn id="10" idx="2"/>
          </p:cNvCxnSpPr>
          <p:nvPr/>
        </p:nvCxnSpPr>
        <p:spPr>
          <a:xfrm>
            <a:off x="6294478" y="3379515"/>
            <a:ext cx="0" cy="184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ABD37-9D52-419F-9B88-8A4F023A315D}"/>
              </a:ext>
            </a:extLst>
          </p:cNvPr>
          <p:cNvSpPr txBox="1"/>
          <p:nvPr/>
        </p:nvSpPr>
        <p:spPr>
          <a:xfrm>
            <a:off x="4595770" y="3575035"/>
            <a:ext cx="3397413" cy="400110"/>
          </a:xfrm>
          <a:prstGeom prst="rect">
            <a:avLst/>
          </a:prstGeom>
          <a:noFill/>
        </p:spPr>
        <p:txBody>
          <a:bodyPr wrap="square" rtlCol="0">
            <a:spAutoFit/>
          </a:bodyPr>
          <a:lstStyle/>
          <a:p>
            <a:r>
              <a:rPr lang="en-US" sz="2000" dirty="0">
                <a:latin typeface="+mj-lt"/>
              </a:rPr>
              <a:t>First Harmonic Approach (FHA)</a:t>
            </a:r>
          </a:p>
        </p:txBody>
      </p:sp>
      <p:grpSp>
        <p:nvGrpSpPr>
          <p:cNvPr id="23" name="Group 22">
            <a:extLst>
              <a:ext uri="{FF2B5EF4-FFF2-40B4-BE49-F238E27FC236}">
                <a16:creationId xmlns:a16="http://schemas.microsoft.com/office/drawing/2014/main" id="{60C1A4D0-8D79-4841-AA11-D58939BB7300}"/>
              </a:ext>
            </a:extLst>
          </p:cNvPr>
          <p:cNvGrpSpPr/>
          <p:nvPr/>
        </p:nvGrpSpPr>
        <p:grpSpPr>
          <a:xfrm>
            <a:off x="5274478" y="4102013"/>
            <a:ext cx="520700" cy="495300"/>
            <a:chOff x="2362200" y="5334000"/>
            <a:chExt cx="2044700" cy="495300"/>
          </a:xfrm>
        </p:grpSpPr>
        <p:cxnSp>
          <p:nvCxnSpPr>
            <p:cNvPr id="24" name="Straight Connector 23">
              <a:extLst>
                <a:ext uri="{FF2B5EF4-FFF2-40B4-BE49-F238E27FC236}">
                  <a16:creationId xmlns:a16="http://schemas.microsoft.com/office/drawing/2014/main" id="{AC92835A-BBA6-400E-96FF-1FC820EECE8F}"/>
                </a:ext>
              </a:extLst>
            </p:cNvPr>
            <p:cNvCxnSpPr>
              <a:cxnSpLocks/>
            </p:cNvCxnSpPr>
            <p:nvPr/>
          </p:nvCxnSpPr>
          <p:spPr>
            <a:xfrm>
              <a:off x="3035300" y="53340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EB090D-651D-4A98-A774-FF8D2C09C2B6}"/>
                </a:ext>
              </a:extLst>
            </p:cNvPr>
            <p:cNvCxnSpPr>
              <a:cxnSpLocks/>
            </p:cNvCxnSpPr>
            <p:nvPr/>
          </p:nvCxnSpPr>
          <p:spPr>
            <a:xfrm>
              <a:off x="23622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5A55D2-B552-452B-B11C-F8C7471BFBB9}"/>
                </a:ext>
              </a:extLst>
            </p:cNvPr>
            <p:cNvCxnSpPr>
              <a:cxnSpLocks/>
            </p:cNvCxnSpPr>
            <p:nvPr/>
          </p:nvCxnSpPr>
          <p:spPr>
            <a:xfrm flipV="1">
              <a:off x="30480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B271F3-4654-4782-B6E3-AD76A90A6175}"/>
                </a:ext>
              </a:extLst>
            </p:cNvPr>
            <p:cNvCxnSpPr>
              <a:cxnSpLocks/>
            </p:cNvCxnSpPr>
            <p:nvPr/>
          </p:nvCxnSpPr>
          <p:spPr>
            <a:xfrm flipV="1">
              <a:off x="37211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ADCA03-30D3-431A-A710-4C592A4B7B3E}"/>
                </a:ext>
              </a:extLst>
            </p:cNvPr>
            <p:cNvCxnSpPr>
              <a:cxnSpLocks/>
            </p:cNvCxnSpPr>
            <p:nvPr/>
          </p:nvCxnSpPr>
          <p:spPr>
            <a:xfrm>
              <a:off x="37211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B36D70F7-80B8-4F17-ADB6-4915479A819F}"/>
              </a:ext>
            </a:extLst>
          </p:cNvPr>
          <p:cNvCxnSpPr>
            <a:cxnSpLocks/>
          </p:cNvCxnSpPr>
          <p:nvPr/>
        </p:nvCxnSpPr>
        <p:spPr>
          <a:xfrm>
            <a:off x="5908751" y="4322948"/>
            <a:ext cx="630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737D4DC-FBB8-442B-9D6B-BCB0E33B2995}"/>
              </a:ext>
            </a:extLst>
          </p:cNvPr>
          <p:cNvGrpSpPr/>
          <p:nvPr/>
        </p:nvGrpSpPr>
        <p:grpSpPr>
          <a:xfrm>
            <a:off x="6868192" y="4081787"/>
            <a:ext cx="468634" cy="482607"/>
            <a:chOff x="5627366" y="5181586"/>
            <a:chExt cx="609600" cy="1301771"/>
          </a:xfrm>
        </p:grpSpPr>
        <p:sp>
          <p:nvSpPr>
            <p:cNvPr id="33" name="Freeform: Shape 32">
              <a:extLst>
                <a:ext uri="{FF2B5EF4-FFF2-40B4-BE49-F238E27FC236}">
                  <a16:creationId xmlns:a16="http://schemas.microsoft.com/office/drawing/2014/main" id="{4FCFA8D3-B188-48AD-ACF4-79E9BFB71E2B}"/>
                </a:ext>
              </a:extLst>
            </p:cNvPr>
            <p:cNvSpPr/>
            <p:nvPr/>
          </p:nvSpPr>
          <p:spPr>
            <a:xfrm>
              <a:off x="5627366" y="5181586"/>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704C071-6021-4C7B-8569-DB7AFD62353A}"/>
                </a:ext>
              </a:extLst>
            </p:cNvPr>
            <p:cNvSpPr/>
            <p:nvPr/>
          </p:nvSpPr>
          <p:spPr>
            <a:xfrm rot="10800000">
              <a:off x="5932166" y="5828023"/>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sp>
        <p:nvSpPr>
          <p:cNvPr id="35" name="TextBox 34">
            <a:extLst>
              <a:ext uri="{FF2B5EF4-FFF2-40B4-BE49-F238E27FC236}">
                <a16:creationId xmlns:a16="http://schemas.microsoft.com/office/drawing/2014/main" id="{FF3917BD-5959-4390-8A1B-E21D24266559}"/>
              </a:ext>
            </a:extLst>
          </p:cNvPr>
          <p:cNvSpPr txBox="1"/>
          <p:nvPr/>
        </p:nvSpPr>
        <p:spPr>
          <a:xfrm>
            <a:off x="4717042" y="4802286"/>
            <a:ext cx="3779183" cy="400110"/>
          </a:xfrm>
          <a:prstGeom prst="rect">
            <a:avLst/>
          </a:prstGeom>
          <a:noFill/>
        </p:spPr>
        <p:txBody>
          <a:bodyPr wrap="square" rtlCol="0">
            <a:spAutoFit/>
          </a:bodyPr>
          <a:lstStyle/>
          <a:p>
            <a:r>
              <a:rPr lang="en-US" sz="2000" dirty="0">
                <a:latin typeface="+mj-lt"/>
              </a:rPr>
              <a:t>Phase &lt; 0 </a:t>
            </a:r>
            <a:r>
              <a:rPr lang="en-US" sz="2000" dirty="0">
                <a:latin typeface="+mj-lt"/>
                <a:sym typeface="Wingdings" panose="05000000000000000000" pitchFamily="2" charset="2"/>
              </a:rPr>
              <a:t> Inductive region</a:t>
            </a:r>
            <a:r>
              <a:rPr lang="en-US" sz="2000" dirty="0">
                <a:latin typeface="+mj-lt"/>
              </a:rPr>
              <a:t> </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3BB27C-DED4-4848-B234-AD24698E3F2D}"/>
                  </a:ext>
                </a:extLst>
              </p:cNvPr>
              <p:cNvSpPr txBox="1"/>
              <p:nvPr/>
            </p:nvSpPr>
            <p:spPr>
              <a:xfrm>
                <a:off x="4918598" y="5324032"/>
                <a:ext cx="3779183" cy="42377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𝑓</m:t>
                        </m:r>
                      </m:e>
                      <m:sub>
                        <m:r>
                          <a:rPr lang="en-US" sz="2000" b="0" i="1" smtClean="0">
                            <a:latin typeface="Cambria Math" panose="02040503050406030204" pitchFamily="18" charset="0"/>
                            <a:sym typeface="Wingdings" panose="05000000000000000000" pitchFamily="2" charset="2"/>
                          </a:rPr>
                          <m:t>𝑜𝑝</m:t>
                        </m:r>
                      </m:sub>
                    </m:sSub>
                    <m:r>
                      <a:rPr lang="en-US" sz="2000" b="0" i="1" smtClean="0">
                        <a:latin typeface="Cambria Math" panose="02040503050406030204" pitchFamily="18" charset="0"/>
                        <a:sym typeface="Wingdings" panose="05000000000000000000" pitchFamily="2" charset="2"/>
                      </a:rPr>
                      <m:t>&gt;</m:t>
                    </m:r>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𝑓</m:t>
                        </m:r>
                      </m:e>
                      <m:sub>
                        <m:r>
                          <a:rPr lang="en-US" sz="2000" b="0" i="1" smtClean="0">
                            <a:latin typeface="Cambria Math" panose="02040503050406030204" pitchFamily="18" charset="0"/>
                            <a:sym typeface="Wingdings" panose="05000000000000000000" pitchFamily="2" charset="2"/>
                          </a:rPr>
                          <m:t>𝑟</m:t>
                        </m:r>
                      </m:sub>
                    </m:sSub>
                  </m:oMath>
                </a14:m>
                <a:r>
                  <a:rPr lang="en-US" sz="2000" dirty="0">
                    <a:latin typeface="+mj-lt"/>
                    <a:sym typeface="Wingdings" panose="05000000000000000000" pitchFamily="2" charset="2"/>
                  </a:rPr>
                  <a:t> Inductive region </a:t>
                </a:r>
                <a:r>
                  <a:rPr lang="en-US" sz="2000" dirty="0">
                    <a:latin typeface="+mj-lt"/>
                  </a:rPr>
                  <a:t> </a:t>
                </a:r>
              </a:p>
            </p:txBody>
          </p:sp>
        </mc:Choice>
        <mc:Fallback xmlns="">
          <p:sp>
            <p:nvSpPr>
              <p:cNvPr id="36" name="TextBox 35">
                <a:extLst>
                  <a:ext uri="{FF2B5EF4-FFF2-40B4-BE49-F238E27FC236}">
                    <a16:creationId xmlns:a16="http://schemas.microsoft.com/office/drawing/2014/main" id="{3B3BB27C-DED4-4848-B234-AD24698E3F2D}"/>
                  </a:ext>
                </a:extLst>
              </p:cNvPr>
              <p:cNvSpPr txBox="1">
                <a:spLocks noRot="1" noChangeAspect="1" noMove="1" noResize="1" noEditPoints="1" noAdjustHandles="1" noChangeArrowheads="1" noChangeShapeType="1" noTextEdit="1"/>
              </p:cNvSpPr>
              <p:nvPr/>
            </p:nvSpPr>
            <p:spPr>
              <a:xfrm>
                <a:off x="4918598" y="5324032"/>
                <a:ext cx="3779183" cy="423770"/>
              </a:xfrm>
              <a:prstGeom prst="rect">
                <a:avLst/>
              </a:prstGeom>
              <a:blipFill>
                <a:blip r:embed="rId7"/>
                <a:stretch>
                  <a:fillRect l="-806" t="-7143" b="-2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387FBBF-1D0A-4EB5-ADEC-217E073393FB}"/>
              </a:ext>
            </a:extLst>
          </p:cNvPr>
          <p:cNvSpPr txBox="1"/>
          <p:nvPr/>
        </p:nvSpPr>
        <p:spPr>
          <a:xfrm>
            <a:off x="4443989" y="1453333"/>
            <a:ext cx="69633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RX</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B5F1962-EB3F-4F8A-BD17-53AE147D9D6D}"/>
                  </a:ext>
                </a:extLst>
              </p:cNvPr>
              <p:cNvSpPr/>
              <p:nvPr/>
            </p:nvSpPr>
            <p:spPr>
              <a:xfrm>
                <a:off x="4867537" y="5703794"/>
                <a:ext cx="2872068"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𝑓</m:t>
                          </m:r>
                        </m:e>
                        <m:sub>
                          <m:r>
                            <a:rPr lang="en-US" i="1">
                              <a:latin typeface="Cambria Math" panose="02040503050406030204" pitchFamily="18" charset="0"/>
                              <a:sym typeface="Wingdings" panose="05000000000000000000" pitchFamily="2" charset="2"/>
                            </a:rPr>
                            <m:t>𝑟</m:t>
                          </m:r>
                        </m:sub>
                      </m:sSub>
                      <m:r>
                        <a:rPr lang="en-US" b="0" i="1" smtClean="0">
                          <a:latin typeface="Cambria Math" panose="02040503050406030204" pitchFamily="18" charset="0"/>
                          <a:sym typeface="Wingdings" panose="05000000000000000000" pitchFamily="2" charset="2"/>
                        </a:rPr>
                        <m:t>=</m:t>
                      </m:r>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1</m:t>
                          </m:r>
                        </m:num>
                        <m:den>
                          <m:r>
                            <m:rPr>
                              <m:lit/>
                            </m:rPr>
                            <a:rPr lang="en-US" b="0" i="1" smtClean="0">
                              <a:latin typeface="Cambria Math" panose="02040503050406030204" pitchFamily="18" charset="0"/>
                              <a:sym typeface="Wingdings" panose="05000000000000000000" pitchFamily="2" charset="2"/>
                            </a:rPr>
                            <m:t> </m:t>
                          </m:r>
                          <m:rad>
                            <m:radPr>
                              <m:degHide m:val="on"/>
                              <m:ctrlPr>
                                <a:rPr lang="en-US" b="0" i="1" smtClean="0">
                                  <a:latin typeface="Cambria Math" panose="02040503050406030204" pitchFamily="18" charset="0"/>
                                  <a:sym typeface="Wingdings" panose="05000000000000000000" pitchFamily="2" charset="2"/>
                                </a:rPr>
                              </m:ctrlPr>
                            </m:radPr>
                            <m:deg/>
                            <m:e>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𝐿</m:t>
                                  </m:r>
                                </m:e>
                                <m:sub>
                                  <m:r>
                                    <a:rPr lang="en-US" b="0" i="1" smtClean="0">
                                      <a:latin typeface="Cambria Math" panose="02040503050406030204" pitchFamily="18" charset="0"/>
                                      <a:sym typeface="Wingdings" panose="05000000000000000000" pitchFamily="2" charset="2"/>
                                    </a:rPr>
                                    <m:t>𝑇𝑥</m:t>
                                  </m:r>
                                </m:sub>
                              </m:sSub>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𝐶</m:t>
                                  </m:r>
                                </m:e>
                                <m:sub>
                                  <m:r>
                                    <a:rPr lang="en-US" b="0" i="1" smtClean="0">
                                      <a:latin typeface="Cambria Math" panose="02040503050406030204" pitchFamily="18" charset="0"/>
                                      <a:sym typeface="Wingdings" panose="05000000000000000000" pitchFamily="2" charset="2"/>
                                    </a:rPr>
                                    <m:t>𝑇𝑥</m:t>
                                  </m:r>
                                </m:sub>
                              </m:sSub>
                            </m:e>
                          </m:rad>
                          <m:r>
                            <a:rPr lang="en-US" b="0" i="1" smtClean="0">
                              <a:latin typeface="Cambria Math" panose="02040503050406030204" pitchFamily="18" charset="0"/>
                              <a:sym typeface="Wingdings" panose="05000000000000000000" pitchFamily="2" charset="2"/>
                            </a:rPr>
                            <m:t> </m:t>
                          </m:r>
                        </m:den>
                      </m:f>
                      <m:r>
                        <a:rPr lang="en-US" b="0" i="1" smtClean="0">
                          <a:latin typeface="Cambria Math" panose="02040503050406030204" pitchFamily="18" charset="0"/>
                          <a:sym typeface="Wingdings" panose="05000000000000000000" pitchFamily="2" charset="2"/>
                        </a:rPr>
                        <m:t>=</m:t>
                      </m:r>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1</m:t>
                          </m:r>
                        </m:num>
                        <m:den>
                          <m:rad>
                            <m:radPr>
                              <m:degHide m:val="on"/>
                              <m:ctrlPr>
                                <a:rPr lang="en-US" b="0" i="1" smtClean="0">
                                  <a:latin typeface="Cambria Math" panose="02040503050406030204" pitchFamily="18" charset="0"/>
                                  <a:sym typeface="Wingdings" panose="05000000000000000000" pitchFamily="2" charset="2"/>
                                </a:rPr>
                              </m:ctrlPr>
                            </m:radPr>
                            <m:deg/>
                            <m:e>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𝐿</m:t>
                                  </m:r>
                                </m:e>
                                <m:sub>
                                  <m:r>
                                    <a:rPr lang="en-US" b="0" i="1" smtClean="0">
                                      <a:latin typeface="Cambria Math" panose="02040503050406030204" pitchFamily="18" charset="0"/>
                                      <a:sym typeface="Wingdings" panose="05000000000000000000" pitchFamily="2" charset="2"/>
                                    </a:rPr>
                                    <m:t>𝑅𝑥</m:t>
                                  </m:r>
                                </m:sub>
                              </m:sSub>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𝐶</m:t>
                                  </m:r>
                                </m:e>
                                <m:sub>
                                  <m:r>
                                    <a:rPr lang="en-US" b="0" i="1" smtClean="0">
                                      <a:latin typeface="Cambria Math" panose="02040503050406030204" pitchFamily="18" charset="0"/>
                                      <a:sym typeface="Wingdings" panose="05000000000000000000" pitchFamily="2" charset="2"/>
                                    </a:rPr>
                                    <m:t>𝑅𝑥</m:t>
                                  </m:r>
                                </m:sub>
                              </m:sSub>
                            </m:e>
                          </m:rad>
                        </m:den>
                      </m:f>
                    </m:oMath>
                  </m:oMathPara>
                </a14:m>
                <a:endParaRPr lang="en-US" dirty="0"/>
              </a:p>
            </p:txBody>
          </p:sp>
        </mc:Choice>
        <mc:Fallback xmlns="">
          <p:sp>
            <p:nvSpPr>
              <p:cNvPr id="6" name="Rectangle 5">
                <a:extLst>
                  <a:ext uri="{FF2B5EF4-FFF2-40B4-BE49-F238E27FC236}">
                    <a16:creationId xmlns:a16="http://schemas.microsoft.com/office/drawing/2014/main" id="{BB5F1962-EB3F-4F8A-BD17-53AE147D9D6D}"/>
                  </a:ext>
                </a:extLst>
              </p:cNvPr>
              <p:cNvSpPr>
                <a:spLocks noRot="1" noChangeAspect="1" noMove="1" noResize="1" noEditPoints="1" noAdjustHandles="1" noChangeArrowheads="1" noChangeShapeType="1" noTextEdit="1"/>
              </p:cNvSpPr>
              <p:nvPr/>
            </p:nvSpPr>
            <p:spPr>
              <a:xfrm>
                <a:off x="4867537" y="5703794"/>
                <a:ext cx="2872068" cy="72904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200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Multifrequency IPT Systems</a:t>
            </a:r>
            <a:endParaRPr lang="en-US" dirty="0"/>
          </a:p>
        </p:txBody>
      </p:sp>
      <p:sp>
        <p:nvSpPr>
          <p:cNvPr id="2" name="Content Placeholder 1">
            <a:extLst>
              <a:ext uri="{FF2B5EF4-FFF2-40B4-BE49-F238E27FC236}">
                <a16:creationId xmlns:a16="http://schemas.microsoft.com/office/drawing/2014/main" id="{73760BBE-C867-4633-A253-318CFB9925CB}"/>
              </a:ext>
            </a:extLst>
          </p:cNvPr>
          <p:cNvSpPr>
            <a:spLocks noGrp="1"/>
          </p:cNvSpPr>
          <p:nvPr>
            <p:ph sz="half" idx="1"/>
          </p:nvPr>
        </p:nvSpPr>
        <p:spPr/>
        <p:txBody>
          <a:bodyPr>
            <a:normAutofit/>
          </a:bodyPr>
          <a:lstStyle/>
          <a:p>
            <a:pPr marL="0" indent="0">
              <a:buNone/>
            </a:pPr>
            <a:r>
              <a:rPr lang="en-US" sz="2500" dirty="0"/>
              <a:t>Motivations:</a:t>
            </a:r>
          </a:p>
          <a:p>
            <a:pPr marL="514350" indent="-514350">
              <a:buFont typeface="+mj-lt"/>
              <a:buAutoNum type="arabicPeriod"/>
            </a:pPr>
            <a:r>
              <a:rPr lang="en-US" sz="2500" dirty="0"/>
              <a:t>To Increase power</a:t>
            </a:r>
          </a:p>
          <a:p>
            <a:pPr marL="514350" indent="-514350">
              <a:buFont typeface="+mj-lt"/>
              <a:buAutoNum type="arabicPeriod"/>
            </a:pPr>
            <a:r>
              <a:rPr lang="en-US" sz="2500" dirty="0">
                <a:solidFill>
                  <a:srgbClr val="C00000"/>
                </a:solidFill>
              </a:rPr>
              <a:t>To reduce switching components</a:t>
            </a:r>
          </a:p>
          <a:p>
            <a:pPr marL="514350" indent="-514350">
              <a:buFont typeface="+mj-lt"/>
              <a:buAutoNum type="arabicPeriod"/>
            </a:pPr>
            <a:r>
              <a:rPr lang="en-US" sz="2500" dirty="0"/>
              <a:t>To increase DC-link utilization rate</a:t>
            </a:r>
          </a:p>
          <a:p>
            <a:pPr marL="514350" indent="-514350">
              <a:buFont typeface="+mj-lt"/>
              <a:buAutoNum type="arabicPeriod"/>
            </a:pPr>
            <a:r>
              <a:rPr lang="en-US" sz="2500" dirty="0"/>
              <a:t>Operating in more than one standards</a:t>
            </a:r>
          </a:p>
          <a:p>
            <a:pPr marL="0" indent="0">
              <a:buNone/>
            </a:pPr>
            <a:r>
              <a:rPr lang="en-US" sz="2500" dirty="0"/>
              <a:t>Some Topologies:</a:t>
            </a:r>
          </a:p>
          <a:p>
            <a:pPr marL="514350" indent="-514350">
              <a:buFont typeface="+mj-lt"/>
              <a:buAutoNum type="arabicPeriod"/>
            </a:pPr>
            <a:r>
              <a:rPr lang="en-US" sz="2500" dirty="0"/>
              <a:t>Multi-converter and multi-resonant</a:t>
            </a:r>
          </a:p>
          <a:p>
            <a:pPr marL="514350" indent="-514350">
              <a:buFont typeface="+mj-lt"/>
              <a:buAutoNum type="arabicPeriod"/>
            </a:pPr>
            <a:r>
              <a:rPr lang="en-US" sz="2500" dirty="0"/>
              <a:t>Single-converter and multi resonant</a:t>
            </a:r>
          </a:p>
          <a:p>
            <a:pPr marL="514350" indent="-514350">
              <a:buFont typeface="+mj-lt"/>
              <a:buAutoNum type="arabicPeriod"/>
            </a:pPr>
            <a:r>
              <a:rPr lang="en-US" sz="2500" dirty="0">
                <a:solidFill>
                  <a:srgbClr val="C00000"/>
                </a:solidFill>
              </a:rPr>
              <a:t>Single-converter and multi-load</a:t>
            </a:r>
          </a:p>
          <a:p>
            <a:pPr marL="0" indent="0">
              <a:buNone/>
            </a:pPr>
            <a:endParaRPr lang="en-US" sz="2500" dirty="0"/>
          </a:p>
          <a:p>
            <a:pPr marL="0" indent="0">
              <a:buNone/>
            </a:pPr>
            <a:endParaRPr lang="en-US" dirty="0"/>
          </a:p>
          <a:p>
            <a:pPr marL="514350" indent="-514350">
              <a:buFont typeface="+mj-lt"/>
              <a:buAutoNum type="arabicPeriod"/>
            </a:pPr>
            <a:endParaRPr lang="en-US" dirty="0"/>
          </a:p>
          <a:p>
            <a:endParaRPr lang="en-US" dirty="0"/>
          </a:p>
        </p:txBody>
      </p:sp>
      <p:pic>
        <p:nvPicPr>
          <p:cNvPr id="6" name="Picture 5">
            <a:extLst>
              <a:ext uri="{FF2B5EF4-FFF2-40B4-BE49-F238E27FC236}">
                <a16:creationId xmlns:a16="http://schemas.microsoft.com/office/drawing/2014/main" id="{65183EE3-9395-422B-B1E4-B13A0DE62F10}"/>
              </a:ext>
            </a:extLst>
          </p:cNvPr>
          <p:cNvPicPr>
            <a:picLocks noChangeAspect="1"/>
          </p:cNvPicPr>
          <p:nvPr/>
        </p:nvPicPr>
        <p:blipFill>
          <a:blip r:embed="rId3"/>
          <a:stretch>
            <a:fillRect/>
          </a:stretch>
        </p:blipFill>
        <p:spPr>
          <a:xfrm>
            <a:off x="7076032" y="4794978"/>
            <a:ext cx="3772537" cy="1560185"/>
          </a:xfrm>
          <a:prstGeom prst="rect">
            <a:avLst/>
          </a:prstGeom>
        </p:spPr>
      </p:pic>
      <p:pic>
        <p:nvPicPr>
          <p:cNvPr id="7" name="Picture 6">
            <a:extLst>
              <a:ext uri="{FF2B5EF4-FFF2-40B4-BE49-F238E27FC236}">
                <a16:creationId xmlns:a16="http://schemas.microsoft.com/office/drawing/2014/main" id="{271C4761-19F2-45DE-9938-B14589139DCD}"/>
              </a:ext>
            </a:extLst>
          </p:cNvPr>
          <p:cNvPicPr>
            <a:picLocks noChangeAspect="1"/>
          </p:cNvPicPr>
          <p:nvPr/>
        </p:nvPicPr>
        <p:blipFill>
          <a:blip r:embed="rId4"/>
          <a:stretch>
            <a:fillRect/>
          </a:stretch>
        </p:blipFill>
        <p:spPr>
          <a:xfrm>
            <a:off x="7020172" y="1307652"/>
            <a:ext cx="3751487" cy="2146071"/>
          </a:xfrm>
          <a:prstGeom prst="rect">
            <a:avLst/>
          </a:prstGeom>
        </p:spPr>
      </p:pic>
      <p:pic>
        <p:nvPicPr>
          <p:cNvPr id="8" name="Picture 7">
            <a:extLst>
              <a:ext uri="{FF2B5EF4-FFF2-40B4-BE49-F238E27FC236}">
                <a16:creationId xmlns:a16="http://schemas.microsoft.com/office/drawing/2014/main" id="{41806A69-1019-423B-B3C1-C3882130B8B1}"/>
              </a:ext>
            </a:extLst>
          </p:cNvPr>
          <p:cNvPicPr>
            <a:picLocks noChangeAspect="1"/>
          </p:cNvPicPr>
          <p:nvPr/>
        </p:nvPicPr>
        <p:blipFill>
          <a:blip r:embed="rId5"/>
          <a:stretch>
            <a:fillRect/>
          </a:stretch>
        </p:blipFill>
        <p:spPr>
          <a:xfrm>
            <a:off x="7466846" y="3478446"/>
            <a:ext cx="2990911" cy="1267086"/>
          </a:xfrm>
          <a:prstGeom prst="rect">
            <a:avLst/>
          </a:prstGeom>
        </p:spPr>
      </p:pic>
    </p:spTree>
    <p:extLst>
      <p:ext uri="{BB962C8B-B14F-4D97-AF65-F5344CB8AC3E}">
        <p14:creationId xmlns:p14="http://schemas.microsoft.com/office/powerpoint/2010/main" val="20955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00000"/>
                </a:solidFill>
                <a:cs typeface="Arial" panose="020B0604020202020204" pitchFamily="34" charset="0"/>
              </a:rPr>
              <a:t>Outline</a:t>
            </a:r>
            <a:endParaRPr lang="en-US" dirty="0">
              <a:solidFill>
                <a:srgbClr val="C00000"/>
              </a:solidFill>
            </a:endParaRPr>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tr-TR" b="1" dirty="0">
                <a:solidFill>
                  <a:schemeClr val="bg1">
                    <a:lumMod val="65000"/>
                  </a:schemeClr>
                </a:solidFill>
                <a:cs typeface="Arial" panose="020B0604020202020204" pitchFamily="34" charset="0"/>
              </a:rPr>
              <a:t>Aim of Study</a:t>
            </a:r>
            <a:endParaRPr lang="en-US" b="1" dirty="0">
              <a:solidFill>
                <a:schemeClr val="bg1">
                  <a:lumMod val="65000"/>
                </a:schemeClr>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Inductive</a:t>
            </a:r>
            <a:r>
              <a:rPr lang="tr-TR" b="1" dirty="0">
                <a:solidFill>
                  <a:schemeClr val="bg1">
                    <a:lumMod val="65000"/>
                  </a:schemeClr>
                </a:solidFill>
                <a:cs typeface="Arial" panose="020B0604020202020204" pitchFamily="34" charset="0"/>
              </a:rPr>
              <a:t> Power Transfer System</a:t>
            </a:r>
            <a:r>
              <a:rPr lang="en-US" b="1" dirty="0">
                <a:solidFill>
                  <a:schemeClr val="bg1">
                    <a:lumMod val="65000"/>
                  </a:schemeClr>
                </a:solidFill>
                <a:cs typeface="Arial" panose="020B0604020202020204" pitchFamily="34" charset="0"/>
              </a:rPr>
              <a:t> Basics</a:t>
            </a:r>
            <a:endParaRPr lang="tr-TR" b="1" dirty="0">
              <a:solidFill>
                <a:schemeClr val="bg1">
                  <a:lumMod val="65000"/>
                </a:schemeClr>
              </a:solidFill>
              <a:cs typeface="Arial" panose="020B0604020202020204" pitchFamily="34" charset="0"/>
            </a:endParaRPr>
          </a:p>
          <a:p>
            <a:pPr marL="514350" indent="-514350">
              <a:lnSpc>
                <a:spcPct val="150000"/>
              </a:lnSpc>
              <a:buFont typeface="+mj-lt"/>
              <a:buAutoNum type="arabicPeriod"/>
            </a:pPr>
            <a:r>
              <a:rPr lang="en-US" b="1" dirty="0">
                <a:solidFill>
                  <a:srgbClr val="C00000"/>
                </a:solidFill>
                <a:cs typeface="Arial" panose="020B0604020202020204" pitchFamily="34" charset="0"/>
              </a:rPr>
              <a:t>Theory Of Theory of the Proposed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for DC Motor</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for AC Motor</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for field excitation</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326567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5851D-4004-47B3-9AA8-30FED5C1AB77}"/>
              </a:ext>
            </a:extLst>
          </p:cNvPr>
          <p:cNvSpPr>
            <a:spLocks noGrp="1"/>
          </p:cNvSpPr>
          <p:nvPr>
            <p:ph type="title"/>
          </p:nvPr>
        </p:nvSpPr>
        <p:spPr/>
        <p:txBody>
          <a:bodyPr/>
          <a:lstStyle/>
          <a:p>
            <a:r>
              <a:rPr lang="en-US" dirty="0">
                <a:solidFill>
                  <a:srgbClr val="C00000"/>
                </a:solidFill>
              </a:rPr>
              <a:t>The Proposed Contactless Slip Ring Method</a:t>
            </a:r>
          </a:p>
        </p:txBody>
      </p:sp>
      <p:pic>
        <p:nvPicPr>
          <p:cNvPr id="6" name="Content Placeholder 5">
            <a:extLst>
              <a:ext uri="{FF2B5EF4-FFF2-40B4-BE49-F238E27FC236}">
                <a16:creationId xmlns:a16="http://schemas.microsoft.com/office/drawing/2014/main" id="{49C023E9-1E53-404D-A6B3-C7E607E2D8FF}"/>
              </a:ext>
            </a:extLst>
          </p:cNvPr>
          <p:cNvPicPr>
            <a:picLocks noGrp="1" noChangeAspect="1"/>
          </p:cNvPicPr>
          <p:nvPr>
            <p:ph idx="1"/>
          </p:nvPr>
        </p:nvPicPr>
        <p:blipFill>
          <a:blip r:embed="rId3"/>
          <a:stretch>
            <a:fillRect/>
          </a:stretch>
        </p:blipFill>
        <p:spPr>
          <a:xfrm>
            <a:off x="2267750" y="1417638"/>
            <a:ext cx="7143750" cy="2657475"/>
          </a:xfrm>
          <a:prstGeom prst="rect">
            <a:avLst/>
          </a:prstGeom>
        </p:spPr>
      </p:pic>
      <p:sp>
        <p:nvSpPr>
          <p:cNvPr id="7" name="TextBox 6">
            <a:extLst>
              <a:ext uri="{FF2B5EF4-FFF2-40B4-BE49-F238E27FC236}">
                <a16:creationId xmlns:a16="http://schemas.microsoft.com/office/drawing/2014/main" id="{303E1725-A7C8-4E4E-BFA8-17792681259B}"/>
              </a:ext>
            </a:extLst>
          </p:cNvPr>
          <p:cNvSpPr txBox="1"/>
          <p:nvPr/>
        </p:nvSpPr>
        <p:spPr>
          <a:xfrm>
            <a:off x="3142077" y="4261219"/>
            <a:ext cx="3147997" cy="430887"/>
          </a:xfrm>
          <a:prstGeom prst="rect">
            <a:avLst/>
          </a:prstGeom>
          <a:noFill/>
        </p:spPr>
        <p:txBody>
          <a:bodyPr wrap="square" rtlCol="0">
            <a:spAutoFit/>
          </a:bodyPr>
          <a:lstStyle/>
          <a:p>
            <a:r>
              <a:rPr lang="en-US" sz="2200" dirty="0">
                <a:latin typeface="+mj-lt"/>
              </a:rPr>
              <a:t>Conventional System</a:t>
            </a:r>
          </a:p>
        </p:txBody>
      </p:sp>
      <p:sp>
        <p:nvSpPr>
          <p:cNvPr id="8" name="TextBox 7">
            <a:extLst>
              <a:ext uri="{FF2B5EF4-FFF2-40B4-BE49-F238E27FC236}">
                <a16:creationId xmlns:a16="http://schemas.microsoft.com/office/drawing/2014/main" id="{3211D2F2-BEC4-4E21-A4AC-CCB3043D7403}"/>
              </a:ext>
            </a:extLst>
          </p:cNvPr>
          <p:cNvSpPr txBox="1"/>
          <p:nvPr/>
        </p:nvSpPr>
        <p:spPr>
          <a:xfrm>
            <a:off x="6524788" y="4241272"/>
            <a:ext cx="3147997" cy="430887"/>
          </a:xfrm>
          <a:prstGeom prst="rect">
            <a:avLst/>
          </a:prstGeom>
          <a:noFill/>
        </p:spPr>
        <p:txBody>
          <a:bodyPr wrap="square" rtlCol="0">
            <a:spAutoFit/>
          </a:bodyPr>
          <a:lstStyle/>
          <a:p>
            <a:r>
              <a:rPr lang="en-US" sz="2200" dirty="0">
                <a:latin typeface="+mj-lt"/>
              </a:rPr>
              <a:t>Proposed System</a:t>
            </a:r>
          </a:p>
        </p:txBody>
      </p:sp>
      <p:sp>
        <p:nvSpPr>
          <p:cNvPr id="9" name="TextBox 8">
            <a:extLst>
              <a:ext uri="{FF2B5EF4-FFF2-40B4-BE49-F238E27FC236}">
                <a16:creationId xmlns:a16="http://schemas.microsoft.com/office/drawing/2014/main" id="{6B98C107-93B8-41DA-BDE9-8349DF85D38A}"/>
              </a:ext>
            </a:extLst>
          </p:cNvPr>
          <p:cNvSpPr txBox="1"/>
          <p:nvPr/>
        </p:nvSpPr>
        <p:spPr>
          <a:xfrm>
            <a:off x="5020728" y="5113505"/>
            <a:ext cx="3147997" cy="1107996"/>
          </a:xfrm>
          <a:prstGeom prst="rect">
            <a:avLst/>
          </a:prstGeom>
          <a:noFill/>
        </p:spPr>
        <p:txBody>
          <a:bodyPr wrap="square" rtlCol="0">
            <a:spAutoFit/>
          </a:bodyPr>
          <a:lstStyle/>
          <a:p>
            <a:r>
              <a:rPr lang="en-US" sz="2200" dirty="0">
                <a:latin typeface="+mj-lt"/>
              </a:rPr>
              <a:t>Motor Drives</a:t>
            </a:r>
          </a:p>
          <a:p>
            <a:pPr marL="342900" indent="-342900">
              <a:buFont typeface="Arial" panose="020B0604020202020204" pitchFamily="34" charset="0"/>
              <a:buChar char="•"/>
            </a:pPr>
            <a:r>
              <a:rPr lang="en-US" sz="2200" dirty="0">
                <a:latin typeface="+mj-lt"/>
              </a:rPr>
              <a:t>DC motor drives</a:t>
            </a:r>
          </a:p>
          <a:p>
            <a:pPr marL="342900" indent="-342900">
              <a:buFont typeface="Arial" panose="020B0604020202020204" pitchFamily="34" charset="0"/>
              <a:buChar char="•"/>
            </a:pPr>
            <a:r>
              <a:rPr lang="en-US" sz="2200" dirty="0">
                <a:latin typeface="+mj-lt"/>
              </a:rPr>
              <a:t>AC motor drives</a:t>
            </a:r>
          </a:p>
        </p:txBody>
      </p:sp>
    </p:spTree>
    <p:extLst>
      <p:ext uri="{BB962C8B-B14F-4D97-AF65-F5344CB8AC3E}">
        <p14:creationId xmlns:p14="http://schemas.microsoft.com/office/powerpoint/2010/main" val="77604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a:xfrm>
            <a:off x="609600" y="165715"/>
            <a:ext cx="10972800" cy="1143000"/>
          </a:xfrm>
        </p:spPr>
        <p:txBody>
          <a:bodyPr>
            <a:normAutofit/>
          </a:bodyPr>
          <a:lstStyle/>
          <a:p>
            <a:r>
              <a:rPr lang="en-US" dirty="0">
                <a:solidFill>
                  <a:srgbClr val="C00000"/>
                </a:solidFill>
              </a:rPr>
              <a:t>Modulation Technique for DC Motor Drives</a:t>
            </a:r>
            <a:endParaRPr lang="en-US" dirty="0"/>
          </a:p>
        </p:txBody>
      </p:sp>
      <p:pic>
        <p:nvPicPr>
          <p:cNvPr id="5" name="Content Placeholder 4">
            <a:extLst>
              <a:ext uri="{FF2B5EF4-FFF2-40B4-BE49-F238E27FC236}">
                <a16:creationId xmlns:a16="http://schemas.microsoft.com/office/drawing/2014/main" id="{D189F90D-79CC-4F0A-807D-E9945C68E604}"/>
              </a:ext>
            </a:extLst>
          </p:cNvPr>
          <p:cNvPicPr>
            <a:picLocks noGrp="1" noChangeAspect="1"/>
          </p:cNvPicPr>
          <p:nvPr>
            <p:ph sz="half" idx="1"/>
          </p:nvPr>
        </p:nvPicPr>
        <p:blipFill>
          <a:blip r:embed="rId3"/>
          <a:stretch>
            <a:fillRect/>
          </a:stretch>
        </p:blipFill>
        <p:spPr>
          <a:xfrm>
            <a:off x="258425" y="1848815"/>
            <a:ext cx="4157126" cy="992853"/>
          </a:xfrm>
          <a:prstGeom prst="rect">
            <a:avLst/>
          </a:prstGeom>
        </p:spPr>
      </p:pic>
      <p:pic>
        <p:nvPicPr>
          <p:cNvPr id="9" name="Picture 8">
            <a:extLst>
              <a:ext uri="{FF2B5EF4-FFF2-40B4-BE49-F238E27FC236}">
                <a16:creationId xmlns:a16="http://schemas.microsoft.com/office/drawing/2014/main" id="{200255B6-D765-4DE7-99E3-9B09995F0DAF}"/>
              </a:ext>
            </a:extLst>
          </p:cNvPr>
          <p:cNvPicPr>
            <a:picLocks noChangeAspect="1"/>
          </p:cNvPicPr>
          <p:nvPr/>
        </p:nvPicPr>
        <p:blipFill rotWithShape="1">
          <a:blip r:embed="rId4"/>
          <a:srcRect t="7158"/>
          <a:stretch/>
        </p:blipFill>
        <p:spPr>
          <a:xfrm>
            <a:off x="4899984" y="1189432"/>
            <a:ext cx="7082466" cy="2809875"/>
          </a:xfrm>
          <a:prstGeom prst="rect">
            <a:avLst/>
          </a:prstGeom>
        </p:spPr>
      </p:pic>
      <p:pic>
        <p:nvPicPr>
          <p:cNvPr id="6" name="Picture 5">
            <a:extLst>
              <a:ext uri="{FF2B5EF4-FFF2-40B4-BE49-F238E27FC236}">
                <a16:creationId xmlns:a16="http://schemas.microsoft.com/office/drawing/2014/main" id="{F87A9B46-3E42-42F2-B96C-C09EB0BA48DF}"/>
              </a:ext>
            </a:extLst>
          </p:cNvPr>
          <p:cNvPicPr>
            <a:picLocks noChangeAspect="1"/>
          </p:cNvPicPr>
          <p:nvPr/>
        </p:nvPicPr>
        <p:blipFill rotWithShape="1">
          <a:blip r:embed="rId5"/>
          <a:srcRect t="7521" r="5506"/>
          <a:stretch/>
        </p:blipFill>
        <p:spPr>
          <a:xfrm>
            <a:off x="5838825" y="4090015"/>
            <a:ext cx="4791655" cy="2197722"/>
          </a:xfrm>
          <a:prstGeom prst="rect">
            <a:avLst/>
          </a:prstGeom>
        </p:spPr>
      </p:pic>
      <p:pic>
        <p:nvPicPr>
          <p:cNvPr id="7" name="Picture 6">
            <a:extLst>
              <a:ext uri="{FF2B5EF4-FFF2-40B4-BE49-F238E27FC236}">
                <a16:creationId xmlns:a16="http://schemas.microsoft.com/office/drawing/2014/main" id="{98DC1186-6F83-452C-8B8A-F6B4A55BAA58}"/>
              </a:ext>
            </a:extLst>
          </p:cNvPr>
          <p:cNvPicPr>
            <a:picLocks noChangeAspect="1"/>
          </p:cNvPicPr>
          <p:nvPr/>
        </p:nvPicPr>
        <p:blipFill>
          <a:blip r:embed="rId6"/>
          <a:stretch>
            <a:fillRect/>
          </a:stretch>
        </p:blipFill>
        <p:spPr>
          <a:xfrm>
            <a:off x="732464" y="3880023"/>
            <a:ext cx="4090903" cy="2024321"/>
          </a:xfrm>
          <a:prstGeom prst="rect">
            <a:avLst/>
          </a:prstGeom>
        </p:spPr>
      </p:pic>
      <p:cxnSp>
        <p:nvCxnSpPr>
          <p:cNvPr id="11" name="Straight Arrow Connector 10">
            <a:extLst>
              <a:ext uri="{FF2B5EF4-FFF2-40B4-BE49-F238E27FC236}">
                <a16:creationId xmlns:a16="http://schemas.microsoft.com/office/drawing/2014/main" id="{7A14F285-5E43-46B7-AE57-06251F31DFDA}"/>
              </a:ext>
            </a:extLst>
          </p:cNvPr>
          <p:cNvCxnSpPr>
            <a:cxnSpLocks/>
          </p:cNvCxnSpPr>
          <p:nvPr/>
        </p:nvCxnSpPr>
        <p:spPr>
          <a:xfrm>
            <a:off x="4562230" y="2384479"/>
            <a:ext cx="52227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551B7A-03B6-4E26-976D-9ED2EF603CD1}"/>
                  </a:ext>
                </a:extLst>
              </p:cNvPr>
              <p:cNvSpPr txBox="1"/>
              <p:nvPr/>
            </p:nvSpPr>
            <p:spPr>
              <a:xfrm>
                <a:off x="875463" y="1394099"/>
                <a:ext cx="265747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𝐵</m:t>
                          </m:r>
                        </m:sub>
                        <m:sup>
                          <m:r>
                            <a:rPr lang="en-US" b="0" i="1" smtClean="0">
                              <a:latin typeface="Cambria Math" panose="02040503050406030204" pitchFamily="18" charset="0"/>
                            </a:rPr>
                            <m:t>′</m:t>
                          </m:r>
                        </m:sup>
                      </m:sSubSup>
                    </m:oMath>
                  </m:oMathPara>
                </a14:m>
                <a:endParaRPr lang="en-US" dirty="0"/>
              </a:p>
            </p:txBody>
          </p:sp>
        </mc:Choice>
        <mc:Fallback>
          <p:sp>
            <p:nvSpPr>
              <p:cNvPr id="15" name="TextBox 14">
                <a:extLst>
                  <a:ext uri="{FF2B5EF4-FFF2-40B4-BE49-F238E27FC236}">
                    <a16:creationId xmlns:a16="http://schemas.microsoft.com/office/drawing/2014/main" id="{69551B7A-03B6-4E26-976D-9ED2EF603CD1}"/>
                  </a:ext>
                </a:extLst>
              </p:cNvPr>
              <p:cNvSpPr txBox="1">
                <a:spLocks noRot="1" noChangeAspect="1" noMove="1" noResize="1" noEditPoints="1" noAdjustHandles="1" noChangeArrowheads="1" noChangeShapeType="1" noTextEdit="1"/>
              </p:cNvSpPr>
              <p:nvPr/>
            </p:nvSpPr>
            <p:spPr>
              <a:xfrm>
                <a:off x="875463" y="1394099"/>
                <a:ext cx="2657475" cy="369332"/>
              </a:xfrm>
              <a:prstGeom prst="rect">
                <a:avLst/>
              </a:prstGeom>
              <a:blipFill>
                <a:blip r:embed="rId7"/>
                <a:stretch>
                  <a:fillRect b="-166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B96C2B0-D8BD-471F-9641-BBD1AC3473B5}"/>
              </a:ext>
            </a:extLst>
          </p:cNvPr>
          <p:cNvCxnSpPr>
            <a:cxnSpLocks/>
          </p:cNvCxnSpPr>
          <p:nvPr/>
        </p:nvCxnSpPr>
        <p:spPr>
          <a:xfrm>
            <a:off x="4562230" y="4987591"/>
            <a:ext cx="52227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0634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lstStyle/>
          <a:p>
            <a:r>
              <a:rPr lang="en-US" dirty="0">
                <a:solidFill>
                  <a:srgbClr val="C00000"/>
                </a:solidFill>
              </a:rPr>
              <a:t>Proposed Control Method</a:t>
            </a:r>
            <a:endParaRPr lang="en-US" dirty="0"/>
          </a:p>
        </p:txBody>
      </p:sp>
      <p:pic>
        <p:nvPicPr>
          <p:cNvPr id="8" name="Picture 7">
            <a:extLst>
              <a:ext uri="{FF2B5EF4-FFF2-40B4-BE49-F238E27FC236}">
                <a16:creationId xmlns:a16="http://schemas.microsoft.com/office/drawing/2014/main" id="{FD3A7826-4946-4914-A745-B54FFBCAB056}"/>
              </a:ext>
            </a:extLst>
          </p:cNvPr>
          <p:cNvPicPr>
            <a:picLocks noChangeAspect="1"/>
          </p:cNvPicPr>
          <p:nvPr/>
        </p:nvPicPr>
        <p:blipFill rotWithShape="1">
          <a:blip r:embed="rId3"/>
          <a:srcRect t="10950"/>
          <a:stretch/>
        </p:blipFill>
        <p:spPr>
          <a:xfrm>
            <a:off x="1973482" y="1204447"/>
            <a:ext cx="7926100" cy="2382766"/>
          </a:xfrm>
          <a:prstGeom prst="rect">
            <a:avLst/>
          </a:prstGeom>
        </p:spPr>
      </p:pic>
      <p:pic>
        <p:nvPicPr>
          <p:cNvPr id="10" name="Picture 9">
            <a:extLst>
              <a:ext uri="{FF2B5EF4-FFF2-40B4-BE49-F238E27FC236}">
                <a16:creationId xmlns:a16="http://schemas.microsoft.com/office/drawing/2014/main" id="{B126D3A5-DB2F-476F-BFED-D0F91D81EBF5}"/>
              </a:ext>
            </a:extLst>
          </p:cNvPr>
          <p:cNvPicPr>
            <a:picLocks noChangeAspect="1"/>
          </p:cNvPicPr>
          <p:nvPr/>
        </p:nvPicPr>
        <p:blipFill>
          <a:blip r:embed="rId4"/>
          <a:stretch>
            <a:fillRect/>
          </a:stretch>
        </p:blipFill>
        <p:spPr>
          <a:xfrm>
            <a:off x="6356508" y="3424554"/>
            <a:ext cx="4527358" cy="2790221"/>
          </a:xfrm>
          <a:prstGeom prst="rect">
            <a:avLst/>
          </a:prstGeom>
        </p:spPr>
      </p:pic>
      <p:pic>
        <p:nvPicPr>
          <p:cNvPr id="11" name="Picture 10">
            <a:extLst>
              <a:ext uri="{FF2B5EF4-FFF2-40B4-BE49-F238E27FC236}">
                <a16:creationId xmlns:a16="http://schemas.microsoft.com/office/drawing/2014/main" id="{7E92CD96-BEC3-44AA-BF7B-C792052D40D9}"/>
              </a:ext>
            </a:extLst>
          </p:cNvPr>
          <p:cNvPicPr>
            <a:picLocks noChangeAspect="1"/>
          </p:cNvPicPr>
          <p:nvPr/>
        </p:nvPicPr>
        <p:blipFill rotWithShape="1">
          <a:blip r:embed="rId5"/>
          <a:srcRect l="6854" r="8057"/>
          <a:stretch/>
        </p:blipFill>
        <p:spPr>
          <a:xfrm>
            <a:off x="1473763" y="3424554"/>
            <a:ext cx="3780828" cy="3014477"/>
          </a:xfrm>
          <a:prstGeom prst="rect">
            <a:avLst/>
          </a:prstGeom>
        </p:spPr>
      </p:pic>
    </p:spTree>
    <p:extLst>
      <p:ext uri="{BB962C8B-B14F-4D97-AF65-F5344CB8AC3E}">
        <p14:creationId xmlns:p14="http://schemas.microsoft.com/office/powerpoint/2010/main" val="417727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02E134-BEEF-48CD-ADCA-F0097A74205C}"/>
              </a:ext>
            </a:extLst>
          </p:cNvPr>
          <p:cNvPicPr>
            <a:picLocks noChangeAspect="1"/>
          </p:cNvPicPr>
          <p:nvPr/>
        </p:nvPicPr>
        <p:blipFill rotWithShape="1">
          <a:blip r:embed="rId3"/>
          <a:srcRect l="8306" r="10195"/>
          <a:stretch/>
        </p:blipFill>
        <p:spPr>
          <a:xfrm>
            <a:off x="104657" y="3235593"/>
            <a:ext cx="3554585" cy="2936601"/>
          </a:xfrm>
          <a:prstGeom prst="rect">
            <a:avLst/>
          </a:prstGeom>
        </p:spPr>
      </p:pic>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Conventional Modulation Technique</a:t>
            </a:r>
            <a:endParaRPr lang="en-US" dirty="0"/>
          </a:p>
        </p:txBody>
      </p:sp>
      <p:pic>
        <p:nvPicPr>
          <p:cNvPr id="11" name="Picture 10">
            <a:extLst>
              <a:ext uri="{FF2B5EF4-FFF2-40B4-BE49-F238E27FC236}">
                <a16:creationId xmlns:a16="http://schemas.microsoft.com/office/drawing/2014/main" id="{DDFB3DD1-4C82-4574-9A38-0B6705A5E75B}"/>
              </a:ext>
            </a:extLst>
          </p:cNvPr>
          <p:cNvPicPr>
            <a:picLocks noChangeAspect="1"/>
          </p:cNvPicPr>
          <p:nvPr/>
        </p:nvPicPr>
        <p:blipFill>
          <a:blip r:embed="rId4"/>
          <a:stretch>
            <a:fillRect/>
          </a:stretch>
        </p:blipFill>
        <p:spPr>
          <a:xfrm>
            <a:off x="3896077" y="4134912"/>
            <a:ext cx="3988384" cy="1724011"/>
          </a:xfrm>
          <a:prstGeom prst="rect">
            <a:avLst/>
          </a:prstGeom>
        </p:spPr>
      </p:pic>
      <p:pic>
        <p:nvPicPr>
          <p:cNvPr id="9" name="Picture 8">
            <a:extLst>
              <a:ext uri="{FF2B5EF4-FFF2-40B4-BE49-F238E27FC236}">
                <a16:creationId xmlns:a16="http://schemas.microsoft.com/office/drawing/2014/main" id="{BE22BE0C-B355-4731-89A3-439E0227C1B6}"/>
              </a:ext>
            </a:extLst>
          </p:cNvPr>
          <p:cNvPicPr>
            <a:picLocks noChangeAspect="1"/>
          </p:cNvPicPr>
          <p:nvPr/>
        </p:nvPicPr>
        <p:blipFill>
          <a:blip r:embed="rId5"/>
          <a:stretch>
            <a:fillRect/>
          </a:stretch>
        </p:blipFill>
        <p:spPr>
          <a:xfrm>
            <a:off x="5388959" y="1241263"/>
            <a:ext cx="6628061" cy="2782728"/>
          </a:xfrm>
          <a:prstGeom prst="rect">
            <a:avLst/>
          </a:prstGeom>
        </p:spPr>
      </p:pic>
      <p:cxnSp>
        <p:nvCxnSpPr>
          <p:cNvPr id="13" name="Straight Arrow Connector 12">
            <a:extLst>
              <a:ext uri="{FF2B5EF4-FFF2-40B4-BE49-F238E27FC236}">
                <a16:creationId xmlns:a16="http://schemas.microsoft.com/office/drawing/2014/main" id="{5B55A2E1-7CBF-42F8-99CA-87BAF3A9DD36}"/>
              </a:ext>
            </a:extLst>
          </p:cNvPr>
          <p:cNvCxnSpPr>
            <a:cxnSpLocks/>
          </p:cNvCxnSpPr>
          <p:nvPr/>
        </p:nvCxnSpPr>
        <p:spPr>
          <a:xfrm>
            <a:off x="5242417" y="2275374"/>
            <a:ext cx="3201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F1E84A0B-5ECE-4B65-9E4F-882A2D894AB6}"/>
              </a:ext>
            </a:extLst>
          </p:cNvPr>
          <p:cNvPicPr>
            <a:picLocks noChangeAspect="1"/>
          </p:cNvPicPr>
          <p:nvPr/>
        </p:nvPicPr>
        <p:blipFill rotWithShape="1">
          <a:blip r:embed="rId6"/>
          <a:srcRect l="50554" t="8967" r="5672"/>
          <a:stretch/>
        </p:blipFill>
        <p:spPr>
          <a:xfrm>
            <a:off x="2943654" y="1333967"/>
            <a:ext cx="2250283" cy="2044393"/>
          </a:xfrm>
          <a:prstGeom prst="rect">
            <a:avLst/>
          </a:prstGeom>
        </p:spPr>
      </p:pic>
      <p:pic>
        <p:nvPicPr>
          <p:cNvPr id="8" name="Picture 7">
            <a:extLst>
              <a:ext uri="{FF2B5EF4-FFF2-40B4-BE49-F238E27FC236}">
                <a16:creationId xmlns:a16="http://schemas.microsoft.com/office/drawing/2014/main" id="{694C64AD-686D-47AB-8798-FFE5C771E199}"/>
              </a:ext>
            </a:extLst>
          </p:cNvPr>
          <p:cNvPicPr>
            <a:picLocks noChangeAspect="1"/>
          </p:cNvPicPr>
          <p:nvPr/>
        </p:nvPicPr>
        <p:blipFill>
          <a:blip r:embed="rId7"/>
          <a:stretch>
            <a:fillRect/>
          </a:stretch>
        </p:blipFill>
        <p:spPr>
          <a:xfrm>
            <a:off x="8317791" y="4186698"/>
            <a:ext cx="3699229" cy="1607835"/>
          </a:xfrm>
          <a:prstGeom prst="rect">
            <a:avLst/>
          </a:prstGeom>
        </p:spPr>
      </p:pic>
      <p:pic>
        <p:nvPicPr>
          <p:cNvPr id="16" name="Picture 15">
            <a:extLst>
              <a:ext uri="{FF2B5EF4-FFF2-40B4-BE49-F238E27FC236}">
                <a16:creationId xmlns:a16="http://schemas.microsoft.com/office/drawing/2014/main" id="{75EBAC8C-6578-4440-9AD5-45312A485D88}"/>
              </a:ext>
            </a:extLst>
          </p:cNvPr>
          <p:cNvPicPr>
            <a:picLocks noChangeAspect="1"/>
          </p:cNvPicPr>
          <p:nvPr/>
        </p:nvPicPr>
        <p:blipFill>
          <a:blip r:embed="rId8"/>
          <a:stretch>
            <a:fillRect/>
          </a:stretch>
        </p:blipFill>
        <p:spPr>
          <a:xfrm>
            <a:off x="174980" y="1417638"/>
            <a:ext cx="2446828" cy="1835121"/>
          </a:xfrm>
          <a:prstGeom prst="rect">
            <a:avLst/>
          </a:prstGeom>
        </p:spPr>
      </p:pic>
      <p:cxnSp>
        <p:nvCxnSpPr>
          <p:cNvPr id="18" name="Straight Arrow Connector 17">
            <a:extLst>
              <a:ext uri="{FF2B5EF4-FFF2-40B4-BE49-F238E27FC236}">
                <a16:creationId xmlns:a16="http://schemas.microsoft.com/office/drawing/2014/main" id="{DD15C8F7-23DD-4462-A9D4-51D8DBC19D88}"/>
              </a:ext>
            </a:extLst>
          </p:cNvPr>
          <p:cNvCxnSpPr>
            <a:cxnSpLocks/>
          </p:cNvCxnSpPr>
          <p:nvPr/>
        </p:nvCxnSpPr>
        <p:spPr>
          <a:xfrm>
            <a:off x="2555079" y="2271162"/>
            <a:ext cx="3201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5030C99-6AD1-4E5C-97F5-FB3F71DFDB5B}"/>
                  </a:ext>
                </a:extLst>
              </p:cNvPr>
              <p:cNvSpPr txBox="1"/>
              <p:nvPr/>
            </p:nvSpPr>
            <p:spPr>
              <a:xfrm>
                <a:off x="836433" y="5987528"/>
                <a:ext cx="2038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𝑐𝑜𝑚𝑝𝑜𝑛𝑒𝑛𝑡</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m:oMathPara>
                </a14:m>
                <a:endParaRPr lang="en-US" dirty="0"/>
              </a:p>
            </p:txBody>
          </p:sp>
        </mc:Choice>
        <mc:Fallback>
          <p:sp>
            <p:nvSpPr>
              <p:cNvPr id="19" name="TextBox 18">
                <a:extLst>
                  <a:ext uri="{FF2B5EF4-FFF2-40B4-BE49-F238E27FC236}">
                    <a16:creationId xmlns:a16="http://schemas.microsoft.com/office/drawing/2014/main" id="{E5030C99-6AD1-4E5C-97F5-FB3F71DFDB5B}"/>
                  </a:ext>
                </a:extLst>
              </p:cNvPr>
              <p:cNvSpPr txBox="1">
                <a:spLocks noRot="1" noChangeAspect="1" noMove="1" noResize="1" noEditPoints="1" noAdjustHandles="1" noChangeArrowheads="1" noChangeShapeType="1" noTextEdit="1"/>
              </p:cNvSpPr>
              <p:nvPr/>
            </p:nvSpPr>
            <p:spPr>
              <a:xfrm>
                <a:off x="836433" y="5987528"/>
                <a:ext cx="2038829" cy="369332"/>
              </a:xfrm>
              <a:prstGeom prst="rect">
                <a:avLst/>
              </a:prstGeom>
              <a:blipFill>
                <a:blip r:embed="rId9"/>
                <a:stretch>
                  <a:fillRect r="-2985" b="-13115"/>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A9E63C2-F107-412B-95C6-809CD62FB3C8}"/>
              </a:ext>
            </a:extLst>
          </p:cNvPr>
          <p:cNvCxnSpPr>
            <a:cxnSpLocks/>
          </p:cNvCxnSpPr>
          <p:nvPr/>
        </p:nvCxnSpPr>
        <p:spPr>
          <a:xfrm>
            <a:off x="3728294" y="5073438"/>
            <a:ext cx="3201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B6530259-CC7C-462C-BBBB-418BA1AC2557}"/>
              </a:ext>
            </a:extLst>
          </p:cNvPr>
          <p:cNvCxnSpPr>
            <a:cxnSpLocks/>
          </p:cNvCxnSpPr>
          <p:nvPr/>
        </p:nvCxnSpPr>
        <p:spPr>
          <a:xfrm>
            <a:off x="7997608" y="5098626"/>
            <a:ext cx="3201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7420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Proposed Control Method</a:t>
            </a:r>
            <a:endParaRPr lang="en-US" dirty="0"/>
          </a:p>
        </p:txBody>
      </p:sp>
      <p:pic>
        <p:nvPicPr>
          <p:cNvPr id="3" name="Picture 2">
            <a:extLst>
              <a:ext uri="{FF2B5EF4-FFF2-40B4-BE49-F238E27FC236}">
                <a16:creationId xmlns:a16="http://schemas.microsoft.com/office/drawing/2014/main" id="{E79D6B4F-5842-441A-A4BB-ACC0EA1D22EC}"/>
              </a:ext>
            </a:extLst>
          </p:cNvPr>
          <p:cNvPicPr>
            <a:picLocks noChangeAspect="1"/>
          </p:cNvPicPr>
          <p:nvPr/>
        </p:nvPicPr>
        <p:blipFill>
          <a:blip r:embed="rId3"/>
          <a:stretch>
            <a:fillRect/>
          </a:stretch>
        </p:blipFill>
        <p:spPr>
          <a:xfrm>
            <a:off x="6747640" y="2510719"/>
            <a:ext cx="5134970" cy="4000500"/>
          </a:xfrm>
          <a:prstGeom prst="rect">
            <a:avLst/>
          </a:prstGeom>
        </p:spPr>
      </p:pic>
      <p:pic>
        <p:nvPicPr>
          <p:cNvPr id="8" name="Picture 7">
            <a:extLst>
              <a:ext uri="{FF2B5EF4-FFF2-40B4-BE49-F238E27FC236}">
                <a16:creationId xmlns:a16="http://schemas.microsoft.com/office/drawing/2014/main" id="{0AC00EC9-63BF-443C-9442-62779707B910}"/>
              </a:ext>
            </a:extLst>
          </p:cNvPr>
          <p:cNvPicPr>
            <a:picLocks noChangeAspect="1"/>
          </p:cNvPicPr>
          <p:nvPr/>
        </p:nvPicPr>
        <p:blipFill rotWithShape="1">
          <a:blip r:embed="rId4"/>
          <a:srcRect l="3581"/>
          <a:stretch/>
        </p:blipFill>
        <p:spPr>
          <a:xfrm>
            <a:off x="95250" y="2257425"/>
            <a:ext cx="6723656" cy="2464521"/>
          </a:xfrm>
          <a:prstGeom prst="rect">
            <a:avLst/>
          </a:prstGeom>
        </p:spPr>
      </p:pic>
      <p:pic>
        <p:nvPicPr>
          <p:cNvPr id="5" name="Picture 4">
            <a:extLst>
              <a:ext uri="{FF2B5EF4-FFF2-40B4-BE49-F238E27FC236}">
                <a16:creationId xmlns:a16="http://schemas.microsoft.com/office/drawing/2014/main" id="{36E5D1B9-080B-4DFC-AD88-C5807FB11C31}"/>
              </a:ext>
            </a:extLst>
          </p:cNvPr>
          <p:cNvPicPr>
            <a:picLocks noChangeAspect="1"/>
          </p:cNvPicPr>
          <p:nvPr/>
        </p:nvPicPr>
        <p:blipFill rotWithShape="1">
          <a:blip r:embed="rId5"/>
          <a:srcRect t="6474"/>
          <a:stretch/>
        </p:blipFill>
        <p:spPr>
          <a:xfrm>
            <a:off x="8114226" y="1367719"/>
            <a:ext cx="2401797" cy="1083231"/>
          </a:xfrm>
          <a:prstGeom prst="rect">
            <a:avLst/>
          </a:prstGeom>
        </p:spPr>
      </p:pic>
    </p:spTree>
    <p:extLst>
      <p:ext uri="{BB962C8B-B14F-4D97-AF65-F5344CB8AC3E}">
        <p14:creationId xmlns:p14="http://schemas.microsoft.com/office/powerpoint/2010/main" val="2027928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a:xfrm>
            <a:off x="609600" y="274638"/>
            <a:ext cx="10972800" cy="1143000"/>
          </a:xfrm>
        </p:spPr>
        <p:txBody>
          <a:bodyPr>
            <a:normAutofit/>
          </a:bodyPr>
          <a:lstStyle/>
          <a:p>
            <a:r>
              <a:rPr lang="en-US" dirty="0">
                <a:solidFill>
                  <a:srgbClr val="C00000"/>
                </a:solidFill>
                <a:latin typeface="+mj-lt"/>
              </a:rPr>
              <a:t>Practical Considerations</a:t>
            </a:r>
            <a:endParaRPr lang="en-US" dirty="0">
              <a:latin typeface="+mj-lt"/>
            </a:endParaRPr>
          </a:p>
        </p:txBody>
      </p:sp>
      <p:pic>
        <p:nvPicPr>
          <p:cNvPr id="4" name="Picture 3">
            <a:extLst>
              <a:ext uri="{FF2B5EF4-FFF2-40B4-BE49-F238E27FC236}">
                <a16:creationId xmlns:a16="http://schemas.microsoft.com/office/drawing/2014/main" id="{0FB2A461-CEDD-4500-A929-AA0C168C4884}"/>
              </a:ext>
            </a:extLst>
          </p:cNvPr>
          <p:cNvPicPr>
            <a:picLocks noChangeAspect="1"/>
          </p:cNvPicPr>
          <p:nvPr/>
        </p:nvPicPr>
        <p:blipFill>
          <a:blip r:embed="rId3"/>
          <a:stretch>
            <a:fillRect/>
          </a:stretch>
        </p:blipFill>
        <p:spPr>
          <a:xfrm>
            <a:off x="329681" y="1750121"/>
            <a:ext cx="7348538" cy="3510884"/>
          </a:xfrm>
          <a:prstGeom prst="rect">
            <a:avLst/>
          </a:prstGeom>
        </p:spPr>
      </p:pic>
      <p:cxnSp>
        <p:nvCxnSpPr>
          <p:cNvPr id="5" name="Straight Arrow Connector 4">
            <a:extLst>
              <a:ext uri="{FF2B5EF4-FFF2-40B4-BE49-F238E27FC236}">
                <a16:creationId xmlns:a16="http://schemas.microsoft.com/office/drawing/2014/main" id="{3E19F9A5-DFA0-482A-9FBD-E21A8B9B8599}"/>
              </a:ext>
            </a:extLst>
          </p:cNvPr>
          <p:cNvCxnSpPr>
            <a:cxnSpLocks/>
            <a:stCxn id="6" idx="3"/>
          </p:cNvCxnSpPr>
          <p:nvPr/>
        </p:nvCxnSpPr>
        <p:spPr>
          <a:xfrm>
            <a:off x="8881216" y="2483612"/>
            <a:ext cx="98276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61ED51-E468-44D5-8B79-536C3027CE68}"/>
              </a:ext>
            </a:extLst>
          </p:cNvPr>
          <p:cNvSpPr txBox="1"/>
          <p:nvPr/>
        </p:nvSpPr>
        <p:spPr>
          <a:xfrm>
            <a:off x="7898449" y="2160446"/>
            <a:ext cx="982767" cy="646331"/>
          </a:xfrm>
          <a:prstGeom prst="rect">
            <a:avLst/>
          </a:prstGeom>
          <a:noFill/>
        </p:spPr>
        <p:txBody>
          <a:bodyPr wrap="square" rtlCol="0">
            <a:spAutoFit/>
          </a:bodyPr>
          <a:lstStyle/>
          <a:p>
            <a:r>
              <a:rPr lang="en-US" dirty="0">
                <a:latin typeface="+mj-lt"/>
              </a:rPr>
              <a:t>WPT systems</a:t>
            </a:r>
          </a:p>
        </p:txBody>
      </p:sp>
      <p:sp>
        <p:nvSpPr>
          <p:cNvPr id="9" name="TextBox 8">
            <a:extLst>
              <a:ext uri="{FF2B5EF4-FFF2-40B4-BE49-F238E27FC236}">
                <a16:creationId xmlns:a16="http://schemas.microsoft.com/office/drawing/2014/main" id="{85C3E761-3CE1-41FD-BEBA-9D62FFAA1EFC}"/>
              </a:ext>
            </a:extLst>
          </p:cNvPr>
          <p:cNvSpPr txBox="1"/>
          <p:nvPr/>
        </p:nvSpPr>
        <p:spPr>
          <a:xfrm>
            <a:off x="8881215" y="1996619"/>
            <a:ext cx="982767" cy="954107"/>
          </a:xfrm>
          <a:prstGeom prst="rect">
            <a:avLst/>
          </a:prstGeom>
          <a:noFill/>
        </p:spPr>
        <p:txBody>
          <a:bodyPr wrap="square" rtlCol="0">
            <a:spAutoFit/>
          </a:bodyPr>
          <a:lstStyle/>
          <a:p>
            <a:r>
              <a:rPr lang="en-US" sz="1400" dirty="0">
                <a:latin typeface="+mj-lt"/>
              </a:rPr>
              <a:t>require higher switching frequency</a:t>
            </a:r>
          </a:p>
        </p:txBody>
      </p:sp>
      <p:sp>
        <p:nvSpPr>
          <p:cNvPr id="10" name="TextBox 9">
            <a:extLst>
              <a:ext uri="{FF2B5EF4-FFF2-40B4-BE49-F238E27FC236}">
                <a16:creationId xmlns:a16="http://schemas.microsoft.com/office/drawing/2014/main" id="{FA3F0841-4B0C-411B-8DAC-83A1E2847C2C}"/>
              </a:ext>
            </a:extLst>
          </p:cNvPr>
          <p:cNvSpPr txBox="1"/>
          <p:nvPr/>
        </p:nvSpPr>
        <p:spPr>
          <a:xfrm>
            <a:off x="9948015" y="2160445"/>
            <a:ext cx="1914303" cy="646331"/>
          </a:xfrm>
          <a:prstGeom prst="rect">
            <a:avLst/>
          </a:prstGeom>
          <a:noFill/>
        </p:spPr>
        <p:txBody>
          <a:bodyPr wrap="square" rtlCol="0">
            <a:spAutoFit/>
          </a:bodyPr>
          <a:lstStyle/>
          <a:p>
            <a:r>
              <a:rPr lang="en-US" dirty="0">
                <a:latin typeface="+mj-lt"/>
              </a:rPr>
              <a:t>to achieve smaller coil sizes</a:t>
            </a:r>
          </a:p>
        </p:txBody>
      </p:sp>
      <p:cxnSp>
        <p:nvCxnSpPr>
          <p:cNvPr id="11" name="Straight Arrow Connector 10">
            <a:extLst>
              <a:ext uri="{FF2B5EF4-FFF2-40B4-BE49-F238E27FC236}">
                <a16:creationId xmlns:a16="http://schemas.microsoft.com/office/drawing/2014/main" id="{6ABF2E82-2582-4FB9-8F92-241C2BEE4C65}"/>
              </a:ext>
            </a:extLst>
          </p:cNvPr>
          <p:cNvCxnSpPr>
            <a:cxnSpLocks/>
            <a:stCxn id="12" idx="3"/>
          </p:cNvCxnSpPr>
          <p:nvPr/>
        </p:nvCxnSpPr>
        <p:spPr>
          <a:xfrm>
            <a:off x="8802879" y="4032994"/>
            <a:ext cx="98276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AE3DC86-D9F1-459C-B661-4678AE74B378}"/>
              </a:ext>
            </a:extLst>
          </p:cNvPr>
          <p:cNvSpPr txBox="1"/>
          <p:nvPr/>
        </p:nvSpPr>
        <p:spPr>
          <a:xfrm>
            <a:off x="7820112" y="3709828"/>
            <a:ext cx="982767" cy="646331"/>
          </a:xfrm>
          <a:prstGeom prst="rect">
            <a:avLst/>
          </a:prstGeom>
          <a:noFill/>
        </p:spPr>
        <p:txBody>
          <a:bodyPr wrap="square" rtlCol="0">
            <a:spAutoFit/>
          </a:bodyPr>
          <a:lstStyle/>
          <a:p>
            <a:r>
              <a:rPr lang="en-US" dirty="0">
                <a:latin typeface="+mj-lt"/>
              </a:rPr>
              <a:t>Motor </a:t>
            </a:r>
          </a:p>
          <a:p>
            <a:r>
              <a:rPr lang="en-US" dirty="0">
                <a:latin typeface="+mj-lt"/>
              </a:rPr>
              <a:t>drives</a:t>
            </a:r>
          </a:p>
        </p:txBody>
      </p:sp>
      <p:sp>
        <p:nvSpPr>
          <p:cNvPr id="13" name="TextBox 12">
            <a:extLst>
              <a:ext uri="{FF2B5EF4-FFF2-40B4-BE49-F238E27FC236}">
                <a16:creationId xmlns:a16="http://schemas.microsoft.com/office/drawing/2014/main" id="{20126533-BBD5-4FD6-B398-2DF8DCCFEE24}"/>
              </a:ext>
            </a:extLst>
          </p:cNvPr>
          <p:cNvSpPr txBox="1"/>
          <p:nvPr/>
        </p:nvSpPr>
        <p:spPr>
          <a:xfrm>
            <a:off x="8814985" y="3361823"/>
            <a:ext cx="982767" cy="1169551"/>
          </a:xfrm>
          <a:prstGeom prst="rect">
            <a:avLst/>
          </a:prstGeom>
          <a:noFill/>
        </p:spPr>
        <p:txBody>
          <a:bodyPr wrap="square" rtlCol="0">
            <a:spAutoFit/>
          </a:bodyPr>
          <a:lstStyle/>
          <a:p>
            <a:r>
              <a:rPr lang="en-US" sz="1400" dirty="0">
                <a:latin typeface="+mj-lt"/>
              </a:rPr>
              <a:t>require relatively lower switching frequency</a:t>
            </a:r>
          </a:p>
        </p:txBody>
      </p:sp>
      <p:sp>
        <p:nvSpPr>
          <p:cNvPr id="14" name="TextBox 13">
            <a:extLst>
              <a:ext uri="{FF2B5EF4-FFF2-40B4-BE49-F238E27FC236}">
                <a16:creationId xmlns:a16="http://schemas.microsoft.com/office/drawing/2014/main" id="{082D382F-A602-4613-9921-D396BCF6D825}"/>
              </a:ext>
            </a:extLst>
          </p:cNvPr>
          <p:cNvSpPr txBox="1"/>
          <p:nvPr/>
        </p:nvSpPr>
        <p:spPr>
          <a:xfrm>
            <a:off x="9809858" y="3695263"/>
            <a:ext cx="1783224" cy="646331"/>
          </a:xfrm>
          <a:prstGeom prst="rect">
            <a:avLst/>
          </a:prstGeom>
          <a:noFill/>
        </p:spPr>
        <p:txBody>
          <a:bodyPr wrap="square" rtlCol="0">
            <a:spAutoFit/>
          </a:bodyPr>
          <a:lstStyle/>
          <a:p>
            <a:r>
              <a:rPr lang="en-US" dirty="0">
                <a:latin typeface="+mj-lt"/>
              </a:rPr>
              <a:t>to reduce </a:t>
            </a:r>
          </a:p>
          <a:p>
            <a:r>
              <a:rPr lang="en-US" dirty="0">
                <a:latin typeface="+mj-lt"/>
              </a:rPr>
              <a:t>switching losses</a:t>
            </a:r>
          </a:p>
        </p:txBody>
      </p:sp>
      <p:sp>
        <p:nvSpPr>
          <p:cNvPr id="15" name="TextBox 14">
            <a:extLst>
              <a:ext uri="{FF2B5EF4-FFF2-40B4-BE49-F238E27FC236}">
                <a16:creationId xmlns:a16="http://schemas.microsoft.com/office/drawing/2014/main" id="{42C7B6DE-8E5C-4849-83F5-20EA9082E416}"/>
              </a:ext>
            </a:extLst>
          </p:cNvPr>
          <p:cNvSpPr txBox="1"/>
          <p:nvPr/>
        </p:nvSpPr>
        <p:spPr>
          <a:xfrm>
            <a:off x="2257511" y="5495981"/>
            <a:ext cx="7552347" cy="369332"/>
          </a:xfrm>
          <a:prstGeom prst="rect">
            <a:avLst/>
          </a:prstGeom>
          <a:noFill/>
        </p:spPr>
        <p:txBody>
          <a:bodyPr wrap="square" rtlCol="0">
            <a:spAutoFit/>
          </a:bodyPr>
          <a:lstStyle/>
          <a:p>
            <a:r>
              <a:rPr lang="en-US" dirty="0">
                <a:latin typeface="+mj-lt"/>
              </a:rPr>
              <a:t>Both requirements are provided conventional  </a:t>
            </a:r>
            <a:r>
              <a:rPr lang="en-US" dirty="0" err="1">
                <a:latin typeface="+mj-lt"/>
              </a:rPr>
              <a:t>GaN</a:t>
            </a:r>
            <a:r>
              <a:rPr lang="en-US" dirty="0">
                <a:latin typeface="+mj-lt"/>
              </a:rPr>
              <a:t> or </a:t>
            </a:r>
            <a:r>
              <a:rPr lang="en-US" dirty="0" err="1">
                <a:latin typeface="+mj-lt"/>
              </a:rPr>
              <a:t>SiC</a:t>
            </a:r>
            <a:r>
              <a:rPr lang="en-US" dirty="0">
                <a:latin typeface="+mj-lt"/>
              </a:rPr>
              <a:t> based motor drives</a:t>
            </a:r>
          </a:p>
        </p:txBody>
      </p:sp>
      <p:cxnSp>
        <p:nvCxnSpPr>
          <p:cNvPr id="17" name="Straight Arrow Connector 16">
            <a:extLst>
              <a:ext uri="{FF2B5EF4-FFF2-40B4-BE49-F238E27FC236}">
                <a16:creationId xmlns:a16="http://schemas.microsoft.com/office/drawing/2014/main" id="{E65B792B-69E1-48FE-B7D8-E7EBFF797697}"/>
              </a:ext>
            </a:extLst>
          </p:cNvPr>
          <p:cNvCxnSpPr>
            <a:cxnSpLocks/>
          </p:cNvCxnSpPr>
          <p:nvPr/>
        </p:nvCxnSpPr>
        <p:spPr>
          <a:xfrm flipV="1">
            <a:off x="4444613" y="4026240"/>
            <a:ext cx="0" cy="1309100"/>
          </a:xfrm>
          <a:prstGeom prst="straightConnector1">
            <a:avLst/>
          </a:prstGeom>
          <a:ln w="254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7C3A7B-7BCD-4FE2-AFDF-EC248DFD36AB}"/>
              </a:ext>
            </a:extLst>
          </p:cNvPr>
          <p:cNvSpPr/>
          <p:nvPr/>
        </p:nvSpPr>
        <p:spPr>
          <a:xfrm>
            <a:off x="7448550" y="1750121"/>
            <a:ext cx="4413768" cy="137672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DDBAA3-E255-4B88-B129-7D2323EB3091}"/>
              </a:ext>
            </a:extLst>
          </p:cNvPr>
          <p:cNvSpPr/>
          <p:nvPr/>
        </p:nvSpPr>
        <p:spPr>
          <a:xfrm>
            <a:off x="7429745" y="3304065"/>
            <a:ext cx="4413768" cy="137672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CADC8C-58E5-4B7D-8F02-D4B89B3E337D}"/>
              </a:ext>
            </a:extLst>
          </p:cNvPr>
          <p:cNvSpPr/>
          <p:nvPr/>
        </p:nvSpPr>
        <p:spPr>
          <a:xfrm>
            <a:off x="2257511" y="5495980"/>
            <a:ext cx="1841263" cy="36933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4E62BF-FF89-468E-8BDC-4F41B2996728}"/>
              </a:ext>
            </a:extLst>
          </p:cNvPr>
          <p:cNvPicPr>
            <a:picLocks noChangeAspect="1"/>
          </p:cNvPicPr>
          <p:nvPr/>
        </p:nvPicPr>
        <p:blipFill>
          <a:blip r:embed="rId4"/>
          <a:stretch>
            <a:fillRect/>
          </a:stretch>
        </p:blipFill>
        <p:spPr>
          <a:xfrm>
            <a:off x="5219657" y="1652614"/>
            <a:ext cx="2184253" cy="1611702"/>
          </a:xfrm>
          <a:prstGeom prst="rect">
            <a:avLst/>
          </a:prstGeom>
        </p:spPr>
      </p:pic>
    </p:spTree>
    <p:extLst>
      <p:ext uri="{BB962C8B-B14F-4D97-AF65-F5344CB8AC3E}">
        <p14:creationId xmlns:p14="http://schemas.microsoft.com/office/powerpoint/2010/main" val="4210543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rgbClr val="C00000"/>
                </a:solidFill>
                <a:cs typeface="Arial" panose="020B0604020202020204" pitchFamily="34" charset="0"/>
              </a:rPr>
              <a:t>Operating Principles of Wireless Power Transfer Systems</a:t>
            </a:r>
            <a:endParaRPr lang="tr-TR" b="1" dirty="0">
              <a:solidFill>
                <a:srgbClr val="C00000"/>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154582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Operating Principles of Wireless Power Transfer Systems</a:t>
            </a:r>
            <a:endParaRPr lang="tr-TR" b="1" dirty="0">
              <a:solidFill>
                <a:schemeClr val="bg1">
                  <a:lumMod val="65000"/>
                </a:schemeClr>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31372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System Overview and Experimental Setup</a:t>
            </a:r>
            <a:endParaRPr lang="en-US" dirty="0"/>
          </a:p>
        </p:txBody>
      </p:sp>
      <p:pic>
        <p:nvPicPr>
          <p:cNvPr id="7" name="Picture 6">
            <a:extLst>
              <a:ext uri="{FF2B5EF4-FFF2-40B4-BE49-F238E27FC236}">
                <a16:creationId xmlns:a16="http://schemas.microsoft.com/office/drawing/2014/main" id="{F4FEFBA5-ED20-4DD8-8697-2BC30D277C11}"/>
              </a:ext>
            </a:extLst>
          </p:cNvPr>
          <p:cNvPicPr>
            <a:picLocks noChangeAspect="1"/>
          </p:cNvPicPr>
          <p:nvPr/>
        </p:nvPicPr>
        <p:blipFill>
          <a:blip r:embed="rId3"/>
          <a:stretch>
            <a:fillRect/>
          </a:stretch>
        </p:blipFill>
        <p:spPr>
          <a:xfrm>
            <a:off x="5912470" y="1417638"/>
            <a:ext cx="6050931" cy="4546375"/>
          </a:xfrm>
          <a:prstGeom prst="rect">
            <a:avLst/>
          </a:prstGeom>
        </p:spPr>
      </p:pic>
      <p:pic>
        <p:nvPicPr>
          <p:cNvPr id="4" name="Picture 3">
            <a:extLst>
              <a:ext uri="{FF2B5EF4-FFF2-40B4-BE49-F238E27FC236}">
                <a16:creationId xmlns:a16="http://schemas.microsoft.com/office/drawing/2014/main" id="{44DE0593-A08B-4E05-9590-1F6344FDE94B}"/>
              </a:ext>
            </a:extLst>
          </p:cNvPr>
          <p:cNvPicPr>
            <a:picLocks noChangeAspect="1"/>
          </p:cNvPicPr>
          <p:nvPr/>
        </p:nvPicPr>
        <p:blipFill>
          <a:blip r:embed="rId4"/>
          <a:stretch>
            <a:fillRect/>
          </a:stretch>
        </p:blipFill>
        <p:spPr>
          <a:xfrm>
            <a:off x="410672" y="2560638"/>
            <a:ext cx="5596940" cy="2635251"/>
          </a:xfrm>
          <a:prstGeom prst="rect">
            <a:avLst/>
          </a:prstGeom>
        </p:spPr>
      </p:pic>
    </p:spTree>
    <p:extLst>
      <p:ext uri="{BB962C8B-B14F-4D97-AF65-F5344CB8AC3E}">
        <p14:creationId xmlns:p14="http://schemas.microsoft.com/office/powerpoint/2010/main" val="1691764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a:xfrm>
            <a:off x="752475" y="112890"/>
            <a:ext cx="10972800" cy="1143000"/>
          </a:xfrm>
        </p:spPr>
        <p:txBody>
          <a:bodyPr>
            <a:normAutofit fontScale="90000"/>
          </a:bodyPr>
          <a:lstStyle/>
          <a:p>
            <a:r>
              <a:rPr lang="en-US" dirty="0">
                <a:solidFill>
                  <a:srgbClr val="C00000"/>
                </a:solidFill>
              </a:rPr>
              <a:t>Wireless Power Transfer System Design Procedure</a:t>
            </a:r>
            <a:endParaRPr lang="en-US" dirty="0"/>
          </a:p>
        </p:txBody>
      </p:sp>
      <p:pic>
        <p:nvPicPr>
          <p:cNvPr id="6" name="Picture 5">
            <a:extLst>
              <a:ext uri="{FF2B5EF4-FFF2-40B4-BE49-F238E27FC236}">
                <a16:creationId xmlns:a16="http://schemas.microsoft.com/office/drawing/2014/main" id="{681FF5E9-0F7C-4D57-A4A2-B607E4C9DFC6}"/>
              </a:ext>
            </a:extLst>
          </p:cNvPr>
          <p:cNvPicPr>
            <a:picLocks noChangeAspect="1"/>
          </p:cNvPicPr>
          <p:nvPr/>
        </p:nvPicPr>
        <p:blipFill>
          <a:blip r:embed="rId3"/>
          <a:stretch>
            <a:fillRect/>
          </a:stretch>
        </p:blipFill>
        <p:spPr>
          <a:xfrm>
            <a:off x="6003927" y="1291152"/>
            <a:ext cx="4572000" cy="107632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A9DCB8E-1DA5-48D5-A757-F3591AB12386}"/>
                  </a:ext>
                </a:extLst>
              </p:cNvPr>
              <p:cNvSpPr txBox="1"/>
              <p:nvPr/>
            </p:nvSpPr>
            <p:spPr>
              <a:xfrm>
                <a:off x="6165852" y="2544252"/>
                <a:ext cx="424815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mj-lt"/>
                        </a:rPr>
                        <m:t>0.15 &lt; </m:t>
                      </m:r>
                      <m:r>
                        <a:rPr lang="en-US" sz="2000" i="1" dirty="0" smtClean="0">
                          <a:latin typeface="+mj-lt"/>
                        </a:rPr>
                        <m:t>𝐷</m:t>
                      </m:r>
                      <m:r>
                        <a:rPr lang="en-US" sz="2000" i="1" dirty="0" smtClean="0">
                          <a:latin typeface="+mj-lt"/>
                        </a:rPr>
                        <m:t>&lt; 0.85</m:t>
                      </m:r>
                    </m:oMath>
                  </m:oMathPara>
                </a14:m>
                <a:endParaRPr lang="en-US" sz="2000" dirty="0">
                  <a:latin typeface="+mj-lt"/>
                </a:endParaRPr>
              </a:p>
            </p:txBody>
          </p:sp>
        </mc:Choice>
        <mc:Fallback>
          <p:sp>
            <p:nvSpPr>
              <p:cNvPr id="7" name="TextBox 6">
                <a:extLst>
                  <a:ext uri="{FF2B5EF4-FFF2-40B4-BE49-F238E27FC236}">
                    <a16:creationId xmlns:a16="http://schemas.microsoft.com/office/drawing/2014/main" id="{1A9DCB8E-1DA5-48D5-A757-F3591AB12386}"/>
                  </a:ext>
                </a:extLst>
              </p:cNvPr>
              <p:cNvSpPr txBox="1">
                <a:spLocks noRot="1" noChangeAspect="1" noMove="1" noResize="1" noEditPoints="1" noAdjustHandles="1" noChangeArrowheads="1" noChangeShapeType="1" noTextEdit="1"/>
              </p:cNvSpPr>
              <p:nvPr/>
            </p:nvSpPr>
            <p:spPr>
              <a:xfrm>
                <a:off x="6165852" y="2544252"/>
                <a:ext cx="4248150" cy="400110"/>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BF55E2E-638A-4673-9B6B-9E06E4C2EFBB}"/>
              </a:ext>
            </a:extLst>
          </p:cNvPr>
          <p:cNvCxnSpPr>
            <a:cxnSpLocks/>
          </p:cNvCxnSpPr>
          <p:nvPr/>
        </p:nvCxnSpPr>
        <p:spPr>
          <a:xfrm>
            <a:off x="5394323" y="4586429"/>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5979E55-863A-4499-A462-65DE88F46166}"/>
                  </a:ext>
                </a:extLst>
              </p:cNvPr>
              <p:cNvSpPr txBox="1"/>
              <p:nvPr/>
            </p:nvSpPr>
            <p:spPr>
              <a:xfrm>
                <a:off x="6470651" y="2984422"/>
                <a:ext cx="4781548" cy="431593"/>
              </a:xfrm>
              <a:prstGeom prst="rect">
                <a:avLst/>
              </a:prstGeom>
              <a:noFill/>
            </p:spPr>
            <p:txBody>
              <a:bodyPr wrap="square" rtlCol="0">
                <a:spAutoFit/>
              </a:bodyPr>
              <a:lstStyle/>
              <a:p>
                <a14:m>
                  <m:oMath xmlns:m="http://schemas.openxmlformats.org/officeDocument/2006/math">
                    <m:r>
                      <a:rPr lang="en-US" sz="2000" i="1" dirty="0" smtClean="0">
                        <a:latin typeface="+mj-lt"/>
                      </a:rPr>
                      <m:t>40 </m:t>
                    </m:r>
                    <m:sSub>
                      <m:sSubPr>
                        <m:ctrlPr>
                          <a:rPr lang="en-US" sz="2000" b="0" i="1" dirty="0" smtClean="0">
                            <a:latin typeface="+mj-lt"/>
                          </a:rPr>
                        </m:ctrlPr>
                      </m:sSubPr>
                      <m:e>
                        <m:r>
                          <a:rPr lang="en-US" sz="2000" i="1" dirty="0" smtClean="0">
                            <a:latin typeface="+mj-lt"/>
                          </a:rPr>
                          <m:t>𝑉</m:t>
                        </m:r>
                      </m:e>
                      <m:sub>
                        <m:r>
                          <a:rPr lang="en-US" sz="2000" b="0" i="1" dirty="0" smtClean="0">
                            <a:latin typeface="+mj-lt"/>
                          </a:rPr>
                          <m:t>𝑅𝑀𝑆</m:t>
                        </m:r>
                      </m:sub>
                    </m:sSub>
                    <m:r>
                      <a:rPr lang="en-US" sz="2000" i="1" dirty="0" smtClean="0">
                        <a:latin typeface="+mj-lt"/>
                      </a:rPr>
                      <m:t> </m:t>
                    </m:r>
                  </m:oMath>
                </a14:m>
                <a:r>
                  <a:rPr lang="en-US" sz="2000" dirty="0">
                    <a:latin typeface="+mj-lt"/>
                  </a:rPr>
                  <a:t>&lt; </a:t>
                </a:r>
                <a14:m>
                  <m:oMath xmlns:m="http://schemas.openxmlformats.org/officeDocument/2006/math">
                    <m:sSub>
                      <m:sSubPr>
                        <m:ctrlPr>
                          <a:rPr lang="en-US" sz="2000" b="0" i="1" smtClean="0">
                            <a:latin typeface="+mj-lt"/>
                          </a:rPr>
                        </m:ctrlPr>
                      </m:sSubPr>
                      <m:e>
                        <m:r>
                          <a:rPr lang="en-US" sz="2000" b="0" i="1" smtClean="0">
                            <a:latin typeface="+mj-lt"/>
                          </a:rPr>
                          <m:t>𝑉</m:t>
                        </m:r>
                      </m:e>
                      <m:sub>
                        <m:r>
                          <a:rPr lang="en-US" sz="2000" b="0" i="1" smtClean="0">
                            <a:latin typeface="+mj-lt"/>
                          </a:rPr>
                          <m:t>𝑜</m:t>
                        </m:r>
                        <m:r>
                          <a:rPr lang="en-US" sz="2000" b="0" i="1" smtClean="0">
                            <a:latin typeface="+mj-lt"/>
                          </a:rPr>
                          <m:t>,</m:t>
                        </m:r>
                        <m:sSup>
                          <m:sSupPr>
                            <m:ctrlPr>
                              <a:rPr lang="en-US" sz="2000" b="0" i="1" smtClean="0">
                                <a:latin typeface="+mj-lt"/>
                              </a:rPr>
                            </m:ctrlPr>
                          </m:sSupPr>
                          <m:e>
                            <m:r>
                              <a:rPr lang="en-US" sz="2000" b="0" i="1" smtClean="0">
                                <a:latin typeface="+mj-lt"/>
                              </a:rPr>
                              <m:t>1</m:t>
                            </m:r>
                          </m:e>
                          <m:sup>
                            <m:r>
                              <a:rPr lang="en-US" sz="2000" b="0" i="1" smtClean="0">
                                <a:latin typeface="+mj-lt"/>
                              </a:rPr>
                              <m:t>𝑠𝑡</m:t>
                            </m:r>
                          </m:sup>
                        </m:sSup>
                      </m:sub>
                    </m:sSub>
                    <m:r>
                      <a:rPr lang="en-US" sz="2000" b="0" i="1" smtClean="0">
                        <a:latin typeface="+mj-lt"/>
                      </a:rPr>
                      <m:t>(</m:t>
                    </m:r>
                    <m:r>
                      <a:rPr lang="en-US" sz="2000" b="0" i="1" smtClean="0">
                        <a:latin typeface="+mj-lt"/>
                      </a:rPr>
                      <m:t>𝑟𝑚𝑠</m:t>
                    </m:r>
                    <m:r>
                      <a:rPr lang="en-US" sz="2000" b="0" i="1" smtClean="0">
                        <a:latin typeface="+mj-lt"/>
                      </a:rPr>
                      <m:t>)</m:t>
                    </m:r>
                  </m:oMath>
                </a14:m>
                <a:r>
                  <a:rPr lang="en-US" sz="2000" dirty="0">
                    <a:latin typeface="+mj-lt"/>
                  </a:rPr>
                  <a:t>&lt; </a:t>
                </a:r>
                <a14:m>
                  <m:oMath xmlns:m="http://schemas.openxmlformats.org/officeDocument/2006/math">
                    <m:r>
                      <a:rPr lang="en-US" sz="2000" i="1" dirty="0" smtClean="0">
                        <a:latin typeface="+mj-lt"/>
                      </a:rPr>
                      <m:t>9</m:t>
                    </m:r>
                    <m:r>
                      <a:rPr lang="en-US" sz="2000" i="1" dirty="0">
                        <a:latin typeface="+mj-lt"/>
                      </a:rPr>
                      <m:t>0 </m:t>
                    </m:r>
                    <m:sSub>
                      <m:sSubPr>
                        <m:ctrlPr>
                          <a:rPr lang="en-US" sz="2000" i="1" dirty="0">
                            <a:latin typeface="+mj-lt"/>
                          </a:rPr>
                        </m:ctrlPr>
                      </m:sSubPr>
                      <m:e>
                        <m:r>
                          <a:rPr lang="en-US" sz="2000" i="1" dirty="0">
                            <a:latin typeface="+mj-lt"/>
                          </a:rPr>
                          <m:t>𝑉</m:t>
                        </m:r>
                      </m:e>
                      <m:sub>
                        <m:r>
                          <a:rPr lang="en-US" sz="2000" i="1" dirty="0">
                            <a:latin typeface="+mj-lt"/>
                          </a:rPr>
                          <m:t>𝑅𝑀𝑆</m:t>
                        </m:r>
                      </m:sub>
                    </m:sSub>
                  </m:oMath>
                </a14:m>
                <a:endParaRPr lang="en-US" sz="2000" dirty="0">
                  <a:latin typeface="+mj-lt"/>
                </a:endParaRPr>
              </a:p>
            </p:txBody>
          </p:sp>
        </mc:Choice>
        <mc:Fallback>
          <p:sp>
            <p:nvSpPr>
              <p:cNvPr id="14" name="TextBox 13">
                <a:extLst>
                  <a:ext uri="{FF2B5EF4-FFF2-40B4-BE49-F238E27FC236}">
                    <a16:creationId xmlns:a16="http://schemas.microsoft.com/office/drawing/2014/main" id="{55979E55-863A-4499-A462-65DE88F46166}"/>
                  </a:ext>
                </a:extLst>
              </p:cNvPr>
              <p:cNvSpPr txBox="1">
                <a:spLocks noRot="1" noChangeAspect="1" noMove="1" noResize="1" noEditPoints="1" noAdjustHandles="1" noChangeArrowheads="1" noChangeShapeType="1" noTextEdit="1"/>
              </p:cNvSpPr>
              <p:nvPr/>
            </p:nvSpPr>
            <p:spPr>
              <a:xfrm>
                <a:off x="6470651" y="2984422"/>
                <a:ext cx="4781548" cy="431593"/>
              </a:xfrm>
              <a:prstGeom prst="rect">
                <a:avLst/>
              </a:prstGeom>
              <a:blipFill>
                <a:blip r:embed="rId5"/>
                <a:stretch>
                  <a:fillRect t="-7143" b="-2000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7F64757-8234-4DE9-89AE-34D56D9D5A75}"/>
              </a:ext>
            </a:extLst>
          </p:cNvPr>
          <p:cNvPicPr>
            <a:picLocks noChangeAspect="1"/>
          </p:cNvPicPr>
          <p:nvPr/>
        </p:nvPicPr>
        <p:blipFill>
          <a:blip r:embed="rId6"/>
          <a:stretch>
            <a:fillRect/>
          </a:stretch>
        </p:blipFill>
        <p:spPr>
          <a:xfrm>
            <a:off x="5867398" y="3938259"/>
            <a:ext cx="2276475" cy="1009650"/>
          </a:xfrm>
          <a:prstGeom prst="rect">
            <a:avLst/>
          </a:prstGeom>
        </p:spPr>
      </p:pic>
      <p:pic>
        <p:nvPicPr>
          <p:cNvPr id="16" name="Picture 15">
            <a:extLst>
              <a:ext uri="{FF2B5EF4-FFF2-40B4-BE49-F238E27FC236}">
                <a16:creationId xmlns:a16="http://schemas.microsoft.com/office/drawing/2014/main" id="{01476CC5-D7F0-4E34-A236-27F186FB87E1}"/>
              </a:ext>
            </a:extLst>
          </p:cNvPr>
          <p:cNvPicPr>
            <a:picLocks noChangeAspect="1"/>
          </p:cNvPicPr>
          <p:nvPr/>
        </p:nvPicPr>
        <p:blipFill>
          <a:blip r:embed="rId7"/>
          <a:stretch>
            <a:fillRect/>
          </a:stretch>
        </p:blipFill>
        <p:spPr>
          <a:xfrm>
            <a:off x="4449761" y="4314966"/>
            <a:ext cx="809625" cy="542925"/>
          </a:xfrm>
          <a:prstGeom prst="rect">
            <a:avLst/>
          </a:prstGeom>
        </p:spPr>
      </p:pic>
      <p:pic>
        <p:nvPicPr>
          <p:cNvPr id="17" name="Picture 16">
            <a:extLst>
              <a:ext uri="{FF2B5EF4-FFF2-40B4-BE49-F238E27FC236}">
                <a16:creationId xmlns:a16="http://schemas.microsoft.com/office/drawing/2014/main" id="{03CCB8EC-946C-4B55-8A3B-639E65EE4555}"/>
              </a:ext>
            </a:extLst>
          </p:cNvPr>
          <p:cNvPicPr>
            <a:picLocks noChangeAspect="1"/>
          </p:cNvPicPr>
          <p:nvPr/>
        </p:nvPicPr>
        <p:blipFill>
          <a:blip r:embed="rId8"/>
          <a:stretch>
            <a:fillRect/>
          </a:stretch>
        </p:blipFill>
        <p:spPr>
          <a:xfrm>
            <a:off x="292892" y="1304841"/>
            <a:ext cx="4196559" cy="4891474"/>
          </a:xfrm>
          <a:prstGeom prst="rect">
            <a:avLst/>
          </a:prstGeom>
        </p:spPr>
      </p:pic>
      <p:cxnSp>
        <p:nvCxnSpPr>
          <p:cNvPr id="18" name="Straight Arrow Connector 17">
            <a:extLst>
              <a:ext uri="{FF2B5EF4-FFF2-40B4-BE49-F238E27FC236}">
                <a16:creationId xmlns:a16="http://schemas.microsoft.com/office/drawing/2014/main" id="{06B90D46-3BA7-4968-ABBE-C85505574B30}"/>
              </a:ext>
            </a:extLst>
          </p:cNvPr>
          <p:cNvCxnSpPr>
            <a:cxnSpLocks/>
          </p:cNvCxnSpPr>
          <p:nvPr/>
        </p:nvCxnSpPr>
        <p:spPr>
          <a:xfrm>
            <a:off x="8289927" y="2239404"/>
            <a:ext cx="0" cy="26142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BFED66ED-8A53-4B53-AF7B-7F098E066419}"/>
              </a:ext>
            </a:extLst>
          </p:cNvPr>
          <p:cNvPicPr>
            <a:picLocks noChangeAspect="1"/>
          </p:cNvPicPr>
          <p:nvPr/>
        </p:nvPicPr>
        <p:blipFill>
          <a:blip r:embed="rId9"/>
          <a:stretch>
            <a:fillRect/>
          </a:stretch>
        </p:blipFill>
        <p:spPr>
          <a:xfrm>
            <a:off x="8289927" y="3983214"/>
            <a:ext cx="2228850" cy="1019175"/>
          </a:xfrm>
          <a:prstGeom prst="rect">
            <a:avLst/>
          </a:prstGeom>
        </p:spPr>
      </p:pic>
      <p:pic>
        <p:nvPicPr>
          <p:cNvPr id="24" name="Picture 23">
            <a:extLst>
              <a:ext uri="{FF2B5EF4-FFF2-40B4-BE49-F238E27FC236}">
                <a16:creationId xmlns:a16="http://schemas.microsoft.com/office/drawing/2014/main" id="{F05FF599-1048-489B-9A59-D9A2BF2F344D}"/>
              </a:ext>
            </a:extLst>
          </p:cNvPr>
          <p:cNvPicPr>
            <a:picLocks noChangeAspect="1"/>
          </p:cNvPicPr>
          <p:nvPr/>
        </p:nvPicPr>
        <p:blipFill>
          <a:blip r:embed="rId10"/>
          <a:stretch>
            <a:fillRect/>
          </a:stretch>
        </p:blipFill>
        <p:spPr>
          <a:xfrm>
            <a:off x="8170864" y="5247336"/>
            <a:ext cx="2466975" cy="1000125"/>
          </a:xfrm>
          <a:prstGeom prst="rect">
            <a:avLst/>
          </a:prstGeom>
        </p:spPr>
      </p:pic>
      <p:pic>
        <p:nvPicPr>
          <p:cNvPr id="25" name="Picture 24">
            <a:extLst>
              <a:ext uri="{FF2B5EF4-FFF2-40B4-BE49-F238E27FC236}">
                <a16:creationId xmlns:a16="http://schemas.microsoft.com/office/drawing/2014/main" id="{B2B9DC92-CAA1-4027-8872-3250F3C439AA}"/>
              </a:ext>
            </a:extLst>
          </p:cNvPr>
          <p:cNvPicPr>
            <a:picLocks noChangeAspect="1"/>
          </p:cNvPicPr>
          <p:nvPr/>
        </p:nvPicPr>
        <p:blipFill>
          <a:blip r:embed="rId11"/>
          <a:stretch>
            <a:fillRect/>
          </a:stretch>
        </p:blipFill>
        <p:spPr>
          <a:xfrm>
            <a:off x="4869656" y="5193192"/>
            <a:ext cx="2933700" cy="1047750"/>
          </a:xfrm>
          <a:prstGeom prst="rect">
            <a:avLst/>
          </a:prstGeom>
        </p:spPr>
      </p:pic>
      <p:cxnSp>
        <p:nvCxnSpPr>
          <p:cNvPr id="26" name="Straight Arrow Connector 25">
            <a:extLst>
              <a:ext uri="{FF2B5EF4-FFF2-40B4-BE49-F238E27FC236}">
                <a16:creationId xmlns:a16="http://schemas.microsoft.com/office/drawing/2014/main" id="{05C6F1AD-3871-4A4D-930F-44DB0FEC134C}"/>
              </a:ext>
            </a:extLst>
          </p:cNvPr>
          <p:cNvCxnSpPr>
            <a:cxnSpLocks/>
          </p:cNvCxnSpPr>
          <p:nvPr/>
        </p:nvCxnSpPr>
        <p:spPr>
          <a:xfrm>
            <a:off x="8007348" y="4535629"/>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B55EA4-7C1B-4291-8D8D-C8165D0B50E1}"/>
              </a:ext>
            </a:extLst>
          </p:cNvPr>
          <p:cNvCxnSpPr>
            <a:cxnSpLocks/>
          </p:cNvCxnSpPr>
          <p:nvPr/>
        </p:nvCxnSpPr>
        <p:spPr>
          <a:xfrm>
            <a:off x="9766298" y="5002389"/>
            <a:ext cx="0" cy="26295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CAA063-40B9-4398-B245-429BBDD2657E}"/>
              </a:ext>
            </a:extLst>
          </p:cNvPr>
          <p:cNvCxnSpPr>
            <a:cxnSpLocks/>
            <a:stCxn id="24" idx="1"/>
          </p:cNvCxnSpPr>
          <p:nvPr/>
        </p:nvCxnSpPr>
        <p:spPr>
          <a:xfrm flipH="1">
            <a:off x="7803356" y="5747399"/>
            <a:ext cx="36750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64980F6-EC69-4EB4-B55E-1DE95BDD5EFA}"/>
                  </a:ext>
                </a:extLst>
              </p:cNvPr>
              <p:cNvSpPr txBox="1"/>
              <p:nvPr/>
            </p:nvSpPr>
            <p:spPr>
              <a:xfrm>
                <a:off x="10583072" y="5522227"/>
                <a:ext cx="13533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mj-lt"/>
                        </a:rPr>
                        <m:t>𝑘</m:t>
                      </m:r>
                    </m:oMath>
                  </m:oMathPara>
                </a14:m>
                <a:endParaRPr lang="en-US" sz="2000" dirty="0">
                  <a:latin typeface="+mj-lt"/>
                </a:endParaRPr>
              </a:p>
            </p:txBody>
          </p:sp>
        </mc:Choice>
        <mc:Fallback>
          <p:sp>
            <p:nvSpPr>
              <p:cNvPr id="35" name="TextBox 34">
                <a:extLst>
                  <a:ext uri="{FF2B5EF4-FFF2-40B4-BE49-F238E27FC236}">
                    <a16:creationId xmlns:a16="http://schemas.microsoft.com/office/drawing/2014/main" id="{B64980F6-EC69-4EB4-B55E-1DE95BDD5EFA}"/>
                  </a:ext>
                </a:extLst>
              </p:cNvPr>
              <p:cNvSpPr txBox="1">
                <a:spLocks noRot="1" noChangeAspect="1" noMove="1" noResize="1" noEditPoints="1" noAdjustHandles="1" noChangeArrowheads="1" noChangeShapeType="1" noTextEdit="1"/>
              </p:cNvSpPr>
              <p:nvPr/>
            </p:nvSpPr>
            <p:spPr>
              <a:xfrm>
                <a:off x="10583072" y="5522227"/>
                <a:ext cx="1353346" cy="400110"/>
              </a:xfrm>
              <a:prstGeom prst="rect">
                <a:avLst/>
              </a:prstGeom>
              <a:blipFill>
                <a:blip r:embed="rId12"/>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9A719379-DE76-48A8-85AE-E79D95D637EF}"/>
              </a:ext>
            </a:extLst>
          </p:cNvPr>
          <p:cNvCxnSpPr>
            <a:cxnSpLocks/>
            <a:endCxn id="24" idx="3"/>
          </p:cNvCxnSpPr>
          <p:nvPr/>
        </p:nvCxnSpPr>
        <p:spPr>
          <a:xfrm flipH="1">
            <a:off x="10637839" y="5747399"/>
            <a:ext cx="33495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9D2B47C-4BA0-41E9-9BE5-AD380CD38F80}"/>
              </a:ext>
            </a:extLst>
          </p:cNvPr>
          <p:cNvSpPr/>
          <p:nvPr/>
        </p:nvSpPr>
        <p:spPr>
          <a:xfrm>
            <a:off x="4489450" y="4314966"/>
            <a:ext cx="831845" cy="542926"/>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46" name="Rectangle 45">
            <a:extLst>
              <a:ext uri="{FF2B5EF4-FFF2-40B4-BE49-F238E27FC236}">
                <a16:creationId xmlns:a16="http://schemas.microsoft.com/office/drawing/2014/main" id="{6EC0CD81-CBFE-4961-B163-3F7995B5BE3A}"/>
              </a:ext>
            </a:extLst>
          </p:cNvPr>
          <p:cNvSpPr/>
          <p:nvPr/>
        </p:nvSpPr>
        <p:spPr>
          <a:xfrm>
            <a:off x="10972799" y="5511476"/>
            <a:ext cx="609602" cy="477054"/>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35966C7-FEBD-4BC9-BE63-37B791AFDE0D}"/>
                  </a:ext>
                </a:extLst>
              </p:cNvPr>
              <p:cNvSpPr txBox="1"/>
              <p:nvPr/>
            </p:nvSpPr>
            <p:spPr>
              <a:xfrm>
                <a:off x="6354762" y="3315333"/>
                <a:ext cx="1239834"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mj-lt"/>
                        </a:rPr>
                        <m:t>𝐷</m:t>
                      </m:r>
                      <m:r>
                        <a:rPr lang="en-US" sz="1500" b="0" i="1" dirty="0" smtClean="0">
                          <a:latin typeface="+mj-lt"/>
                        </a:rPr>
                        <m:t>=0.15</m:t>
                      </m:r>
                    </m:oMath>
                  </m:oMathPara>
                </a14:m>
                <a:endParaRPr lang="en-US" sz="1500" dirty="0">
                  <a:latin typeface="+mj-lt"/>
                </a:endParaRPr>
              </a:p>
            </p:txBody>
          </p:sp>
        </mc:Choice>
        <mc:Fallback>
          <p:sp>
            <p:nvSpPr>
              <p:cNvPr id="21" name="TextBox 20">
                <a:extLst>
                  <a:ext uri="{FF2B5EF4-FFF2-40B4-BE49-F238E27FC236}">
                    <a16:creationId xmlns:a16="http://schemas.microsoft.com/office/drawing/2014/main" id="{535966C7-FEBD-4BC9-BE63-37B791AFDE0D}"/>
                  </a:ext>
                </a:extLst>
              </p:cNvPr>
              <p:cNvSpPr txBox="1">
                <a:spLocks noRot="1" noChangeAspect="1" noMove="1" noResize="1" noEditPoints="1" noAdjustHandles="1" noChangeArrowheads="1" noChangeShapeType="1" noTextEdit="1"/>
              </p:cNvSpPr>
              <p:nvPr/>
            </p:nvSpPr>
            <p:spPr>
              <a:xfrm>
                <a:off x="6354762" y="3315333"/>
                <a:ext cx="1239834" cy="3231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62BE437-163A-4480-8401-8EEC26410046}"/>
                  </a:ext>
                </a:extLst>
              </p:cNvPr>
              <p:cNvSpPr txBox="1"/>
              <p:nvPr/>
            </p:nvSpPr>
            <p:spPr>
              <a:xfrm>
                <a:off x="6332541" y="3585343"/>
                <a:ext cx="1239834"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mj-lt"/>
                        </a:rPr>
                        <m:t>𝐷</m:t>
                      </m:r>
                      <m:r>
                        <a:rPr lang="en-US" sz="1500" b="0" i="1" dirty="0" smtClean="0">
                          <a:latin typeface="+mj-lt"/>
                        </a:rPr>
                        <m:t>=0.85</m:t>
                      </m:r>
                    </m:oMath>
                  </m:oMathPara>
                </a14:m>
                <a:endParaRPr lang="en-US" sz="1500" dirty="0">
                  <a:latin typeface="+mj-lt"/>
                </a:endParaRPr>
              </a:p>
            </p:txBody>
          </p:sp>
        </mc:Choice>
        <mc:Fallback>
          <p:sp>
            <p:nvSpPr>
              <p:cNvPr id="22" name="TextBox 21">
                <a:extLst>
                  <a:ext uri="{FF2B5EF4-FFF2-40B4-BE49-F238E27FC236}">
                    <a16:creationId xmlns:a16="http://schemas.microsoft.com/office/drawing/2014/main" id="{262BE437-163A-4480-8401-8EEC26410046}"/>
                  </a:ext>
                </a:extLst>
              </p:cNvPr>
              <p:cNvSpPr txBox="1">
                <a:spLocks noRot="1" noChangeAspect="1" noMove="1" noResize="1" noEditPoints="1" noAdjustHandles="1" noChangeArrowheads="1" noChangeShapeType="1" noTextEdit="1"/>
              </p:cNvSpPr>
              <p:nvPr/>
            </p:nvSpPr>
            <p:spPr>
              <a:xfrm>
                <a:off x="6332541" y="3585343"/>
                <a:ext cx="1239834" cy="3231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166FD10-087B-44C1-98E7-90BCCFD7D8CB}"/>
                  </a:ext>
                </a:extLst>
              </p:cNvPr>
              <p:cNvSpPr txBox="1"/>
              <p:nvPr/>
            </p:nvSpPr>
            <p:spPr>
              <a:xfrm>
                <a:off x="7334251" y="3430858"/>
                <a:ext cx="4248150"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mj-lt"/>
                        </a:rPr>
                        <m:t>𝐷</m:t>
                      </m:r>
                      <m:r>
                        <a:rPr lang="en-US" sz="1500" b="0" i="1" dirty="0" smtClean="0">
                          <a:latin typeface="+mj-lt"/>
                        </a:rPr>
                        <m:t>=0.5</m:t>
                      </m:r>
                    </m:oMath>
                  </m:oMathPara>
                </a14:m>
                <a:endParaRPr lang="en-US" sz="1500" dirty="0">
                  <a:latin typeface="+mj-lt"/>
                </a:endParaRPr>
              </a:p>
            </p:txBody>
          </p:sp>
        </mc:Choice>
        <mc:Fallback>
          <p:sp>
            <p:nvSpPr>
              <p:cNvPr id="28" name="TextBox 27">
                <a:extLst>
                  <a:ext uri="{FF2B5EF4-FFF2-40B4-BE49-F238E27FC236}">
                    <a16:creationId xmlns:a16="http://schemas.microsoft.com/office/drawing/2014/main" id="{D166FD10-087B-44C1-98E7-90BCCFD7D8CB}"/>
                  </a:ext>
                </a:extLst>
              </p:cNvPr>
              <p:cNvSpPr txBox="1">
                <a:spLocks noRot="1" noChangeAspect="1" noMove="1" noResize="1" noEditPoints="1" noAdjustHandles="1" noChangeArrowheads="1" noChangeShapeType="1" noTextEdit="1"/>
              </p:cNvSpPr>
              <p:nvPr/>
            </p:nvSpPr>
            <p:spPr>
              <a:xfrm>
                <a:off x="7334251" y="3430858"/>
                <a:ext cx="4248150" cy="323165"/>
              </a:xfrm>
              <a:prstGeom prst="rect">
                <a:avLst/>
              </a:prstGeom>
              <a:blipFill>
                <a:blip r:embed="rId15"/>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6FD0866-A2A3-48BA-9094-6D04DD2969E7}"/>
              </a:ext>
            </a:extLst>
          </p:cNvPr>
          <p:cNvSpPr/>
          <p:nvPr/>
        </p:nvSpPr>
        <p:spPr>
          <a:xfrm>
            <a:off x="5938839" y="2974113"/>
            <a:ext cx="4475163" cy="964146"/>
          </a:xfrm>
          <a:prstGeom prst="rect">
            <a:avLst/>
          </a:pr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Tree>
    <p:extLst>
      <p:ext uri="{BB962C8B-B14F-4D97-AF65-F5344CB8AC3E}">
        <p14:creationId xmlns:p14="http://schemas.microsoft.com/office/powerpoint/2010/main" val="2046238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WPT System Validation</a:t>
            </a:r>
            <a:endParaRPr lang="en-US" dirty="0"/>
          </a:p>
        </p:txBody>
      </p:sp>
      <p:pic>
        <p:nvPicPr>
          <p:cNvPr id="6" name="Picture 5">
            <a:extLst>
              <a:ext uri="{FF2B5EF4-FFF2-40B4-BE49-F238E27FC236}">
                <a16:creationId xmlns:a16="http://schemas.microsoft.com/office/drawing/2014/main" id="{2E49D80F-133A-4480-8789-092930EE8F5E}"/>
              </a:ext>
            </a:extLst>
          </p:cNvPr>
          <p:cNvPicPr>
            <a:picLocks noChangeAspect="1"/>
          </p:cNvPicPr>
          <p:nvPr/>
        </p:nvPicPr>
        <p:blipFill>
          <a:blip r:embed="rId3"/>
          <a:stretch>
            <a:fillRect/>
          </a:stretch>
        </p:blipFill>
        <p:spPr>
          <a:xfrm>
            <a:off x="6388208" y="1175699"/>
            <a:ext cx="5356225" cy="5052063"/>
          </a:xfrm>
          <a:prstGeom prst="rect">
            <a:avLst/>
          </a:prstGeom>
        </p:spPr>
      </p:pic>
      <p:pic>
        <p:nvPicPr>
          <p:cNvPr id="7" name="Picture 6">
            <a:extLst>
              <a:ext uri="{FF2B5EF4-FFF2-40B4-BE49-F238E27FC236}">
                <a16:creationId xmlns:a16="http://schemas.microsoft.com/office/drawing/2014/main" id="{087C2644-8293-4FB1-AC4F-256237EA98F6}"/>
              </a:ext>
            </a:extLst>
          </p:cNvPr>
          <p:cNvPicPr>
            <a:picLocks noChangeAspect="1"/>
          </p:cNvPicPr>
          <p:nvPr/>
        </p:nvPicPr>
        <p:blipFill>
          <a:blip r:embed="rId4"/>
          <a:stretch>
            <a:fillRect/>
          </a:stretch>
        </p:blipFill>
        <p:spPr>
          <a:xfrm>
            <a:off x="447567" y="2907186"/>
            <a:ext cx="6070816" cy="1893887"/>
          </a:xfrm>
          <a:prstGeom prst="rect">
            <a:avLst/>
          </a:prstGeom>
        </p:spPr>
      </p:pic>
    </p:spTree>
    <p:extLst>
      <p:ext uri="{BB962C8B-B14F-4D97-AF65-F5344CB8AC3E}">
        <p14:creationId xmlns:p14="http://schemas.microsoft.com/office/powerpoint/2010/main" val="299226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 Concurrent Operation</a:t>
            </a:r>
            <a:endParaRPr lang="en-US" dirty="0"/>
          </a:p>
        </p:txBody>
      </p:sp>
      <p:pic>
        <p:nvPicPr>
          <p:cNvPr id="3" name="Picture 2">
            <a:extLst>
              <a:ext uri="{FF2B5EF4-FFF2-40B4-BE49-F238E27FC236}">
                <a16:creationId xmlns:a16="http://schemas.microsoft.com/office/drawing/2014/main" id="{F409D9A0-1452-4D18-BCC2-5073983534E4}"/>
              </a:ext>
            </a:extLst>
          </p:cNvPr>
          <p:cNvPicPr>
            <a:picLocks noChangeAspect="1"/>
          </p:cNvPicPr>
          <p:nvPr/>
        </p:nvPicPr>
        <p:blipFill>
          <a:blip r:embed="rId3"/>
          <a:stretch>
            <a:fillRect/>
          </a:stretch>
        </p:blipFill>
        <p:spPr>
          <a:xfrm>
            <a:off x="0" y="1162226"/>
            <a:ext cx="6096000" cy="2645664"/>
          </a:xfrm>
          <a:prstGeom prst="rect">
            <a:avLst/>
          </a:prstGeom>
        </p:spPr>
      </p:pic>
      <p:pic>
        <p:nvPicPr>
          <p:cNvPr id="4" name="Picture 3">
            <a:extLst>
              <a:ext uri="{FF2B5EF4-FFF2-40B4-BE49-F238E27FC236}">
                <a16:creationId xmlns:a16="http://schemas.microsoft.com/office/drawing/2014/main" id="{225457F9-D7E5-42A8-BA9C-41C214BDC6E8}"/>
              </a:ext>
            </a:extLst>
          </p:cNvPr>
          <p:cNvPicPr>
            <a:picLocks noChangeAspect="1"/>
          </p:cNvPicPr>
          <p:nvPr/>
        </p:nvPicPr>
        <p:blipFill>
          <a:blip r:embed="rId4"/>
          <a:stretch>
            <a:fillRect/>
          </a:stretch>
        </p:blipFill>
        <p:spPr>
          <a:xfrm>
            <a:off x="5882598" y="1162226"/>
            <a:ext cx="6113282" cy="2645664"/>
          </a:xfrm>
          <a:prstGeom prst="rect">
            <a:avLst/>
          </a:prstGeom>
        </p:spPr>
      </p:pic>
      <p:pic>
        <p:nvPicPr>
          <p:cNvPr id="5" name="Picture 4">
            <a:extLst>
              <a:ext uri="{FF2B5EF4-FFF2-40B4-BE49-F238E27FC236}">
                <a16:creationId xmlns:a16="http://schemas.microsoft.com/office/drawing/2014/main" id="{C960577B-F706-4F23-A926-3CACC88A425F}"/>
              </a:ext>
            </a:extLst>
          </p:cNvPr>
          <p:cNvPicPr>
            <a:picLocks noChangeAspect="1"/>
          </p:cNvPicPr>
          <p:nvPr/>
        </p:nvPicPr>
        <p:blipFill>
          <a:blip r:embed="rId5"/>
          <a:stretch>
            <a:fillRect/>
          </a:stretch>
        </p:blipFill>
        <p:spPr>
          <a:xfrm>
            <a:off x="2957539" y="3807890"/>
            <a:ext cx="6505522" cy="2645664"/>
          </a:xfrm>
          <a:prstGeom prst="rect">
            <a:avLst/>
          </a:prstGeom>
        </p:spPr>
      </p:pic>
    </p:spTree>
    <p:extLst>
      <p:ext uri="{BB962C8B-B14F-4D97-AF65-F5344CB8AC3E}">
        <p14:creationId xmlns:p14="http://schemas.microsoft.com/office/powerpoint/2010/main" val="58773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 Loss and Efficiency</a:t>
            </a:r>
            <a:endParaRPr lang="en-US" dirty="0"/>
          </a:p>
        </p:txBody>
      </p:sp>
      <p:pic>
        <p:nvPicPr>
          <p:cNvPr id="6" name="Picture 5">
            <a:extLst>
              <a:ext uri="{FF2B5EF4-FFF2-40B4-BE49-F238E27FC236}">
                <a16:creationId xmlns:a16="http://schemas.microsoft.com/office/drawing/2014/main" id="{F37D7F35-5819-42EF-888E-5596B2712F7E}"/>
              </a:ext>
            </a:extLst>
          </p:cNvPr>
          <p:cNvPicPr>
            <a:picLocks noChangeAspect="1"/>
          </p:cNvPicPr>
          <p:nvPr/>
        </p:nvPicPr>
        <p:blipFill>
          <a:blip r:embed="rId3"/>
          <a:stretch>
            <a:fillRect/>
          </a:stretch>
        </p:blipFill>
        <p:spPr>
          <a:xfrm>
            <a:off x="1672595" y="1766887"/>
            <a:ext cx="8846810" cy="3738563"/>
          </a:xfrm>
          <a:prstGeom prst="rect">
            <a:avLst/>
          </a:prstGeom>
        </p:spPr>
      </p:pic>
    </p:spTree>
    <p:extLst>
      <p:ext uri="{BB962C8B-B14F-4D97-AF65-F5344CB8AC3E}">
        <p14:creationId xmlns:p14="http://schemas.microsoft.com/office/powerpoint/2010/main" val="864099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 Transient Load Changes</a:t>
            </a:r>
            <a:endParaRPr lang="en-US" dirty="0"/>
          </a:p>
        </p:txBody>
      </p:sp>
      <p:pic>
        <p:nvPicPr>
          <p:cNvPr id="3" name="Picture 2">
            <a:extLst>
              <a:ext uri="{FF2B5EF4-FFF2-40B4-BE49-F238E27FC236}">
                <a16:creationId xmlns:a16="http://schemas.microsoft.com/office/drawing/2014/main" id="{327D16CC-599F-4E8A-851C-9A6D5D14EB69}"/>
              </a:ext>
            </a:extLst>
          </p:cNvPr>
          <p:cNvPicPr>
            <a:picLocks noChangeAspect="1"/>
          </p:cNvPicPr>
          <p:nvPr/>
        </p:nvPicPr>
        <p:blipFill>
          <a:blip r:embed="rId3"/>
          <a:stretch>
            <a:fillRect/>
          </a:stretch>
        </p:blipFill>
        <p:spPr>
          <a:xfrm>
            <a:off x="1090966" y="1417638"/>
            <a:ext cx="10977209" cy="4626827"/>
          </a:xfrm>
          <a:prstGeom prst="rect">
            <a:avLst/>
          </a:prstGeom>
        </p:spPr>
      </p:pic>
    </p:spTree>
    <p:extLst>
      <p:ext uri="{BB962C8B-B14F-4D97-AF65-F5344CB8AC3E}">
        <p14:creationId xmlns:p14="http://schemas.microsoft.com/office/powerpoint/2010/main" val="36956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rgbClr val="C00000"/>
                </a:solidFill>
                <a:cs typeface="Arial" panose="020B0604020202020204" pitchFamily="34" charset="0"/>
              </a:rPr>
              <a:t>Operating Principles of Wireless Power Transfer Systems</a:t>
            </a:r>
            <a:endParaRPr lang="tr-TR" b="1" dirty="0">
              <a:solidFill>
                <a:srgbClr val="C00000"/>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721462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System Overview and Experimental Setup</a:t>
            </a:r>
            <a:endParaRPr lang="en-US" dirty="0"/>
          </a:p>
        </p:txBody>
      </p:sp>
      <p:pic>
        <p:nvPicPr>
          <p:cNvPr id="3" name="Picture 2">
            <a:extLst>
              <a:ext uri="{FF2B5EF4-FFF2-40B4-BE49-F238E27FC236}">
                <a16:creationId xmlns:a16="http://schemas.microsoft.com/office/drawing/2014/main" id="{AE9A23DD-E1E5-4CFB-BB0D-264F7B358485}"/>
              </a:ext>
            </a:extLst>
          </p:cNvPr>
          <p:cNvPicPr>
            <a:picLocks noChangeAspect="1"/>
          </p:cNvPicPr>
          <p:nvPr/>
        </p:nvPicPr>
        <p:blipFill>
          <a:blip r:embed="rId3"/>
          <a:stretch>
            <a:fillRect/>
          </a:stretch>
        </p:blipFill>
        <p:spPr>
          <a:xfrm>
            <a:off x="349250" y="1101280"/>
            <a:ext cx="6150310" cy="2683320"/>
          </a:xfrm>
          <a:prstGeom prst="rect">
            <a:avLst/>
          </a:prstGeom>
        </p:spPr>
      </p:pic>
      <p:pic>
        <p:nvPicPr>
          <p:cNvPr id="5" name="Picture 4">
            <a:extLst>
              <a:ext uri="{FF2B5EF4-FFF2-40B4-BE49-F238E27FC236}">
                <a16:creationId xmlns:a16="http://schemas.microsoft.com/office/drawing/2014/main" id="{2917DBCA-5BC9-4296-9860-E78606967FD3}"/>
              </a:ext>
            </a:extLst>
          </p:cNvPr>
          <p:cNvPicPr>
            <a:picLocks noChangeAspect="1"/>
          </p:cNvPicPr>
          <p:nvPr/>
        </p:nvPicPr>
        <p:blipFill>
          <a:blip r:embed="rId4"/>
          <a:stretch>
            <a:fillRect/>
          </a:stretch>
        </p:blipFill>
        <p:spPr>
          <a:xfrm>
            <a:off x="6361112" y="1800234"/>
            <a:ext cx="5310188" cy="3968732"/>
          </a:xfrm>
          <a:prstGeom prst="rect">
            <a:avLst/>
          </a:prstGeom>
        </p:spPr>
      </p:pic>
      <p:pic>
        <p:nvPicPr>
          <p:cNvPr id="6" name="Picture 5">
            <a:extLst>
              <a:ext uri="{FF2B5EF4-FFF2-40B4-BE49-F238E27FC236}">
                <a16:creationId xmlns:a16="http://schemas.microsoft.com/office/drawing/2014/main" id="{B4BAAD64-C39F-43D6-BAD4-6F83A2B94634}"/>
              </a:ext>
            </a:extLst>
          </p:cNvPr>
          <p:cNvPicPr>
            <a:picLocks noChangeAspect="1"/>
          </p:cNvPicPr>
          <p:nvPr/>
        </p:nvPicPr>
        <p:blipFill>
          <a:blip r:embed="rId5"/>
          <a:stretch>
            <a:fillRect/>
          </a:stretch>
        </p:blipFill>
        <p:spPr>
          <a:xfrm>
            <a:off x="863601" y="3965461"/>
            <a:ext cx="3746499" cy="2424585"/>
          </a:xfrm>
          <a:prstGeom prst="rect">
            <a:avLst/>
          </a:prstGeom>
        </p:spPr>
      </p:pic>
    </p:spTree>
    <p:extLst>
      <p:ext uri="{BB962C8B-B14F-4D97-AF65-F5344CB8AC3E}">
        <p14:creationId xmlns:p14="http://schemas.microsoft.com/office/powerpoint/2010/main" val="108209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fontScale="90000"/>
          </a:bodyPr>
          <a:lstStyle/>
          <a:p>
            <a:r>
              <a:rPr lang="en-US" dirty="0">
                <a:solidFill>
                  <a:srgbClr val="C00000"/>
                </a:solidFill>
              </a:rPr>
              <a:t>Experimental Results- Carrier Phase Shift Validation</a:t>
            </a:r>
            <a:endParaRPr lang="en-US" dirty="0"/>
          </a:p>
        </p:txBody>
      </p:sp>
      <p:pic>
        <p:nvPicPr>
          <p:cNvPr id="3" name="Picture 2">
            <a:extLst>
              <a:ext uri="{FF2B5EF4-FFF2-40B4-BE49-F238E27FC236}">
                <a16:creationId xmlns:a16="http://schemas.microsoft.com/office/drawing/2014/main" id="{B42F7E01-186D-4DAB-9C3F-AA8C4B99B0BA}"/>
              </a:ext>
            </a:extLst>
          </p:cNvPr>
          <p:cNvPicPr>
            <a:picLocks noChangeAspect="1"/>
          </p:cNvPicPr>
          <p:nvPr/>
        </p:nvPicPr>
        <p:blipFill rotWithShape="1">
          <a:blip r:embed="rId3"/>
          <a:srcRect r="8434"/>
          <a:stretch/>
        </p:blipFill>
        <p:spPr>
          <a:xfrm>
            <a:off x="0" y="1630863"/>
            <a:ext cx="5308600" cy="4612273"/>
          </a:xfrm>
          <a:prstGeom prst="rect">
            <a:avLst/>
          </a:prstGeom>
        </p:spPr>
      </p:pic>
      <p:pic>
        <p:nvPicPr>
          <p:cNvPr id="4" name="Picture 3">
            <a:extLst>
              <a:ext uri="{FF2B5EF4-FFF2-40B4-BE49-F238E27FC236}">
                <a16:creationId xmlns:a16="http://schemas.microsoft.com/office/drawing/2014/main" id="{704DEAE0-D14D-4C65-80D5-8A52076AE604}"/>
              </a:ext>
            </a:extLst>
          </p:cNvPr>
          <p:cNvPicPr>
            <a:picLocks noChangeAspect="1"/>
          </p:cNvPicPr>
          <p:nvPr/>
        </p:nvPicPr>
        <p:blipFill>
          <a:blip r:embed="rId4"/>
          <a:stretch>
            <a:fillRect/>
          </a:stretch>
        </p:blipFill>
        <p:spPr>
          <a:xfrm>
            <a:off x="5581650" y="2178050"/>
            <a:ext cx="6365875" cy="3143250"/>
          </a:xfrm>
          <a:prstGeom prst="rect">
            <a:avLst/>
          </a:prstGeom>
        </p:spPr>
      </p:pic>
    </p:spTree>
    <p:extLst>
      <p:ext uri="{BB962C8B-B14F-4D97-AF65-F5344CB8AC3E}">
        <p14:creationId xmlns:p14="http://schemas.microsoft.com/office/powerpoint/2010/main" val="385436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 Concurrent Operation</a:t>
            </a:r>
            <a:endParaRPr lang="en-US" dirty="0"/>
          </a:p>
        </p:txBody>
      </p:sp>
      <p:pic>
        <p:nvPicPr>
          <p:cNvPr id="6" name="Picture 5">
            <a:extLst>
              <a:ext uri="{FF2B5EF4-FFF2-40B4-BE49-F238E27FC236}">
                <a16:creationId xmlns:a16="http://schemas.microsoft.com/office/drawing/2014/main" id="{10BD5DDC-858E-4A11-A79C-BAD51C4FA369}"/>
              </a:ext>
            </a:extLst>
          </p:cNvPr>
          <p:cNvPicPr>
            <a:picLocks noChangeAspect="1"/>
          </p:cNvPicPr>
          <p:nvPr/>
        </p:nvPicPr>
        <p:blipFill>
          <a:blip r:embed="rId3"/>
          <a:stretch>
            <a:fillRect/>
          </a:stretch>
        </p:blipFill>
        <p:spPr>
          <a:xfrm>
            <a:off x="2743200" y="1348011"/>
            <a:ext cx="5816155" cy="4910121"/>
          </a:xfrm>
          <a:prstGeom prst="rect">
            <a:avLst/>
          </a:prstGeom>
        </p:spPr>
      </p:pic>
    </p:spTree>
    <p:extLst>
      <p:ext uri="{BB962C8B-B14F-4D97-AF65-F5344CB8AC3E}">
        <p14:creationId xmlns:p14="http://schemas.microsoft.com/office/powerpoint/2010/main" val="125889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Power Transfer to Rotating Frames</a:t>
            </a:r>
            <a:endParaRPr lang="en-US" dirty="0"/>
          </a:p>
        </p:txBody>
      </p:sp>
      <p:pic>
        <p:nvPicPr>
          <p:cNvPr id="6" name="Picture 5">
            <a:extLst>
              <a:ext uri="{FF2B5EF4-FFF2-40B4-BE49-F238E27FC236}">
                <a16:creationId xmlns:a16="http://schemas.microsoft.com/office/drawing/2014/main" id="{DDC6B8BD-C760-4A7D-AA10-CE3AA21AF599}"/>
              </a:ext>
            </a:extLst>
          </p:cNvPr>
          <p:cNvPicPr>
            <a:picLocks noChangeAspect="1"/>
          </p:cNvPicPr>
          <p:nvPr/>
        </p:nvPicPr>
        <p:blipFill>
          <a:blip r:embed="rId3"/>
          <a:stretch>
            <a:fillRect/>
          </a:stretch>
        </p:blipFill>
        <p:spPr>
          <a:xfrm>
            <a:off x="1211624" y="1207569"/>
            <a:ext cx="2808581" cy="2265842"/>
          </a:xfrm>
          <a:prstGeom prst="rect">
            <a:avLst/>
          </a:prstGeom>
        </p:spPr>
      </p:pic>
      <p:pic>
        <p:nvPicPr>
          <p:cNvPr id="7" name="Picture 6">
            <a:extLst>
              <a:ext uri="{FF2B5EF4-FFF2-40B4-BE49-F238E27FC236}">
                <a16:creationId xmlns:a16="http://schemas.microsoft.com/office/drawing/2014/main" id="{FD6C99EB-7040-481D-9438-24949CB00CB9}"/>
              </a:ext>
            </a:extLst>
          </p:cNvPr>
          <p:cNvPicPr>
            <a:picLocks noChangeAspect="1"/>
          </p:cNvPicPr>
          <p:nvPr/>
        </p:nvPicPr>
        <p:blipFill>
          <a:blip r:embed="rId4"/>
          <a:stretch>
            <a:fillRect/>
          </a:stretch>
        </p:blipFill>
        <p:spPr>
          <a:xfrm>
            <a:off x="7753398" y="1317114"/>
            <a:ext cx="3350463" cy="2212410"/>
          </a:xfrm>
          <a:prstGeom prst="rect">
            <a:avLst/>
          </a:prstGeom>
        </p:spPr>
      </p:pic>
      <p:pic>
        <p:nvPicPr>
          <p:cNvPr id="8" name="Picture 7">
            <a:extLst>
              <a:ext uri="{FF2B5EF4-FFF2-40B4-BE49-F238E27FC236}">
                <a16:creationId xmlns:a16="http://schemas.microsoft.com/office/drawing/2014/main" id="{9D53B6D6-1178-435E-B894-CFB65C25DB5C}"/>
              </a:ext>
            </a:extLst>
          </p:cNvPr>
          <p:cNvPicPr>
            <a:picLocks noChangeAspect="1"/>
          </p:cNvPicPr>
          <p:nvPr/>
        </p:nvPicPr>
        <p:blipFill rotWithShape="1">
          <a:blip r:embed="rId5"/>
          <a:srcRect t="1608"/>
          <a:stretch/>
        </p:blipFill>
        <p:spPr>
          <a:xfrm>
            <a:off x="4374027" y="2857500"/>
            <a:ext cx="3025549" cy="2399189"/>
          </a:xfrm>
          <a:prstGeom prst="rect">
            <a:avLst/>
          </a:prstGeom>
        </p:spPr>
      </p:pic>
      <p:sp>
        <p:nvSpPr>
          <p:cNvPr id="9" name="Content Placeholder 3">
            <a:extLst>
              <a:ext uri="{FF2B5EF4-FFF2-40B4-BE49-F238E27FC236}">
                <a16:creationId xmlns:a16="http://schemas.microsoft.com/office/drawing/2014/main" id="{D9BE294E-56FF-4F37-B0BF-359A315E9BFD}"/>
              </a:ext>
            </a:extLst>
          </p:cNvPr>
          <p:cNvSpPr>
            <a:spLocks noGrp="1"/>
          </p:cNvSpPr>
          <p:nvPr>
            <p:ph idx="1"/>
          </p:nvPr>
        </p:nvSpPr>
        <p:spPr>
          <a:xfrm>
            <a:off x="1830749" y="3471015"/>
            <a:ext cx="1960351" cy="723899"/>
          </a:xfrm>
        </p:spPr>
        <p:txBody>
          <a:bodyPr>
            <a:normAutofit/>
          </a:bodyPr>
          <a:lstStyle/>
          <a:p>
            <a:pPr marL="0" indent="0">
              <a:buNone/>
            </a:pPr>
            <a:r>
              <a:rPr lang="en-US" dirty="0"/>
              <a:t>Slip Rings</a:t>
            </a:r>
          </a:p>
        </p:txBody>
      </p:sp>
      <p:sp>
        <p:nvSpPr>
          <p:cNvPr id="10" name="Content Placeholder 3">
            <a:extLst>
              <a:ext uri="{FF2B5EF4-FFF2-40B4-BE49-F238E27FC236}">
                <a16:creationId xmlns:a16="http://schemas.microsoft.com/office/drawing/2014/main" id="{A31EF698-5CB1-4680-9DEB-1075F9EE57FA}"/>
              </a:ext>
            </a:extLst>
          </p:cNvPr>
          <p:cNvSpPr txBox="1">
            <a:spLocks/>
          </p:cNvSpPr>
          <p:nvPr/>
        </p:nvSpPr>
        <p:spPr>
          <a:xfrm>
            <a:off x="7753398" y="3475807"/>
            <a:ext cx="3236924" cy="8922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b="0" kern="1200">
                <a:solidFill>
                  <a:schemeClr val="tx1"/>
                </a:solidFill>
                <a:latin typeface="Calibri (Headings)"/>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kern="1200">
                <a:solidFill>
                  <a:schemeClr val="tx1"/>
                </a:solidFill>
                <a:latin typeface="Calibri (Headings)"/>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kern="1200">
                <a:solidFill>
                  <a:schemeClr val="tx1"/>
                </a:solidFill>
                <a:latin typeface="Calibri (Headings)"/>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Brushless Exciter</a:t>
            </a:r>
          </a:p>
        </p:txBody>
      </p:sp>
      <p:sp>
        <p:nvSpPr>
          <p:cNvPr id="11" name="Content Placeholder 3">
            <a:extLst>
              <a:ext uri="{FF2B5EF4-FFF2-40B4-BE49-F238E27FC236}">
                <a16:creationId xmlns:a16="http://schemas.microsoft.com/office/drawing/2014/main" id="{B3E3300D-4058-4D52-A5A9-8C2EDFBCBA16}"/>
              </a:ext>
            </a:extLst>
          </p:cNvPr>
          <p:cNvSpPr txBox="1">
            <a:spLocks/>
          </p:cNvSpPr>
          <p:nvPr/>
        </p:nvSpPr>
        <p:spPr>
          <a:xfrm>
            <a:off x="4550938" y="5070104"/>
            <a:ext cx="3025549" cy="114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b="0" kern="1200">
                <a:solidFill>
                  <a:schemeClr val="tx1"/>
                </a:solidFill>
                <a:latin typeface="Calibri (Headings)"/>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kern="1200">
                <a:solidFill>
                  <a:schemeClr val="tx1"/>
                </a:solidFill>
                <a:latin typeface="Calibri (Headings)"/>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kern="1200">
                <a:solidFill>
                  <a:schemeClr val="tx1"/>
                </a:solidFill>
                <a:latin typeface="Calibri (Headings)"/>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kern="1200">
                <a:solidFill>
                  <a:schemeClr val="tx1"/>
                </a:solidFill>
                <a:latin typeface="Calibri (Heading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US" dirty="0"/>
              <a:t>Contactless</a:t>
            </a:r>
          </a:p>
          <a:p>
            <a:pPr marL="0" indent="0" algn="ctr" fontAlgn="auto">
              <a:spcAft>
                <a:spcPts val="0"/>
              </a:spcAft>
              <a:buFont typeface="Arial" panose="020B0604020202020204" pitchFamily="34" charset="0"/>
              <a:buNone/>
            </a:pPr>
            <a:r>
              <a:rPr lang="en-US" dirty="0"/>
              <a:t>Slip Rings</a:t>
            </a:r>
          </a:p>
        </p:txBody>
      </p:sp>
    </p:spTree>
    <p:extLst>
      <p:ext uri="{BB962C8B-B14F-4D97-AF65-F5344CB8AC3E}">
        <p14:creationId xmlns:p14="http://schemas.microsoft.com/office/powerpoint/2010/main" val="3102869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A1614-DFBF-4C1E-8253-A9FCA3D25AEA}"/>
              </a:ext>
            </a:extLst>
          </p:cNvPr>
          <p:cNvPicPr>
            <a:picLocks noChangeAspect="1"/>
          </p:cNvPicPr>
          <p:nvPr/>
        </p:nvPicPr>
        <p:blipFill rotWithShape="1">
          <a:blip r:embed="rId3"/>
          <a:srcRect t="8450"/>
          <a:stretch/>
        </p:blipFill>
        <p:spPr>
          <a:xfrm>
            <a:off x="3564731" y="1138238"/>
            <a:ext cx="5363369" cy="3263475"/>
          </a:xfrm>
          <a:prstGeom prst="rect">
            <a:avLst/>
          </a:prstGeom>
        </p:spPr>
      </p:pic>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fontScale="90000"/>
          </a:bodyPr>
          <a:lstStyle/>
          <a:p>
            <a:r>
              <a:rPr lang="en-US" dirty="0">
                <a:solidFill>
                  <a:srgbClr val="C00000"/>
                </a:solidFill>
              </a:rPr>
              <a:t>Experimental Results –  Variable Carrier Phase </a:t>
            </a:r>
            <a:r>
              <a:rPr lang="en-US" dirty="0" err="1">
                <a:solidFill>
                  <a:srgbClr val="C00000"/>
                </a:solidFill>
              </a:rPr>
              <a:t>Shify</a:t>
            </a:r>
            <a:endParaRPr lang="en-US" dirty="0"/>
          </a:p>
        </p:txBody>
      </p:sp>
      <p:pic>
        <p:nvPicPr>
          <p:cNvPr id="4" name="Picture 3">
            <a:extLst>
              <a:ext uri="{FF2B5EF4-FFF2-40B4-BE49-F238E27FC236}">
                <a16:creationId xmlns:a16="http://schemas.microsoft.com/office/drawing/2014/main" id="{92D5181F-D3C8-4190-91C5-1532E5489004}"/>
              </a:ext>
            </a:extLst>
          </p:cNvPr>
          <p:cNvPicPr>
            <a:picLocks noChangeAspect="1"/>
          </p:cNvPicPr>
          <p:nvPr/>
        </p:nvPicPr>
        <p:blipFill rotWithShape="1">
          <a:blip r:embed="rId4"/>
          <a:srcRect l="15780" r="31491"/>
          <a:stretch/>
        </p:blipFill>
        <p:spPr>
          <a:xfrm rot="5400000">
            <a:off x="5001419" y="594094"/>
            <a:ext cx="1909762" cy="9525000"/>
          </a:xfrm>
          <a:prstGeom prst="rect">
            <a:avLst/>
          </a:prstGeom>
        </p:spPr>
      </p:pic>
    </p:spTree>
    <p:extLst>
      <p:ext uri="{BB962C8B-B14F-4D97-AF65-F5344CB8AC3E}">
        <p14:creationId xmlns:p14="http://schemas.microsoft.com/office/powerpoint/2010/main" val="604028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Results – Transient Load Changes</a:t>
            </a:r>
            <a:endParaRPr lang="en-US" dirty="0"/>
          </a:p>
        </p:txBody>
      </p:sp>
      <p:pic>
        <p:nvPicPr>
          <p:cNvPr id="6" name="Picture 5">
            <a:extLst>
              <a:ext uri="{FF2B5EF4-FFF2-40B4-BE49-F238E27FC236}">
                <a16:creationId xmlns:a16="http://schemas.microsoft.com/office/drawing/2014/main" id="{4CCE21F1-0AC5-4416-A12D-B130B76A8B8E}"/>
              </a:ext>
            </a:extLst>
          </p:cNvPr>
          <p:cNvPicPr>
            <a:picLocks noChangeAspect="1"/>
          </p:cNvPicPr>
          <p:nvPr/>
        </p:nvPicPr>
        <p:blipFill>
          <a:blip r:embed="rId3"/>
          <a:stretch>
            <a:fillRect/>
          </a:stretch>
        </p:blipFill>
        <p:spPr>
          <a:xfrm>
            <a:off x="116114" y="1379537"/>
            <a:ext cx="6329946" cy="4241801"/>
          </a:xfrm>
          <a:prstGeom prst="rect">
            <a:avLst/>
          </a:prstGeom>
        </p:spPr>
      </p:pic>
      <p:pic>
        <p:nvPicPr>
          <p:cNvPr id="7" name="Picture 6">
            <a:extLst>
              <a:ext uri="{FF2B5EF4-FFF2-40B4-BE49-F238E27FC236}">
                <a16:creationId xmlns:a16="http://schemas.microsoft.com/office/drawing/2014/main" id="{3B43CCCB-0766-4870-BF9E-BD6702EE4BAA}"/>
              </a:ext>
            </a:extLst>
          </p:cNvPr>
          <p:cNvPicPr>
            <a:picLocks noChangeAspect="1"/>
          </p:cNvPicPr>
          <p:nvPr/>
        </p:nvPicPr>
        <p:blipFill>
          <a:blip r:embed="rId4"/>
          <a:stretch>
            <a:fillRect/>
          </a:stretch>
        </p:blipFill>
        <p:spPr>
          <a:xfrm>
            <a:off x="6258744" y="1701800"/>
            <a:ext cx="5933256" cy="3657600"/>
          </a:xfrm>
          <a:prstGeom prst="rect">
            <a:avLst/>
          </a:prstGeom>
        </p:spPr>
      </p:pic>
    </p:spTree>
    <p:extLst>
      <p:ext uri="{BB962C8B-B14F-4D97-AF65-F5344CB8AC3E}">
        <p14:creationId xmlns:p14="http://schemas.microsoft.com/office/powerpoint/2010/main" val="2626091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rgbClr val="C00000"/>
                </a:solidFill>
                <a:cs typeface="Arial" panose="020B0604020202020204" pitchFamily="34" charset="0"/>
              </a:rPr>
              <a:t>Operating Principles of Wireless Power Transfer Systems</a:t>
            </a:r>
            <a:endParaRPr lang="tr-TR" b="1" dirty="0">
              <a:solidFill>
                <a:srgbClr val="C00000"/>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53879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System Overview and Experimental Setup</a:t>
            </a:r>
            <a:endParaRPr lang="en-US" dirty="0"/>
          </a:p>
        </p:txBody>
      </p:sp>
      <p:pic>
        <p:nvPicPr>
          <p:cNvPr id="4" name="Picture 3">
            <a:extLst>
              <a:ext uri="{FF2B5EF4-FFF2-40B4-BE49-F238E27FC236}">
                <a16:creationId xmlns:a16="http://schemas.microsoft.com/office/drawing/2014/main" id="{DBE3453C-5D54-455B-A8E0-2743ADDB8B12}"/>
              </a:ext>
            </a:extLst>
          </p:cNvPr>
          <p:cNvPicPr>
            <a:picLocks noChangeAspect="1"/>
          </p:cNvPicPr>
          <p:nvPr/>
        </p:nvPicPr>
        <p:blipFill>
          <a:blip r:embed="rId3"/>
          <a:stretch>
            <a:fillRect/>
          </a:stretch>
        </p:blipFill>
        <p:spPr>
          <a:xfrm>
            <a:off x="1122122" y="1318578"/>
            <a:ext cx="4267624" cy="2340310"/>
          </a:xfrm>
          <a:prstGeom prst="rect">
            <a:avLst/>
          </a:prstGeom>
        </p:spPr>
      </p:pic>
      <p:pic>
        <p:nvPicPr>
          <p:cNvPr id="7" name="Picture 6">
            <a:extLst>
              <a:ext uri="{FF2B5EF4-FFF2-40B4-BE49-F238E27FC236}">
                <a16:creationId xmlns:a16="http://schemas.microsoft.com/office/drawing/2014/main" id="{EFC29EFE-C163-4DF1-ACF7-6ED0249B0877}"/>
              </a:ext>
            </a:extLst>
          </p:cNvPr>
          <p:cNvPicPr>
            <a:picLocks noChangeAspect="1"/>
          </p:cNvPicPr>
          <p:nvPr/>
        </p:nvPicPr>
        <p:blipFill>
          <a:blip r:embed="rId4"/>
          <a:stretch>
            <a:fillRect/>
          </a:stretch>
        </p:blipFill>
        <p:spPr>
          <a:xfrm>
            <a:off x="6374741" y="1165637"/>
            <a:ext cx="4161728" cy="2642552"/>
          </a:xfrm>
          <a:prstGeom prst="rect">
            <a:avLst/>
          </a:prstGeom>
        </p:spPr>
      </p:pic>
      <p:pic>
        <p:nvPicPr>
          <p:cNvPr id="5" name="Picture 4">
            <a:extLst>
              <a:ext uri="{FF2B5EF4-FFF2-40B4-BE49-F238E27FC236}">
                <a16:creationId xmlns:a16="http://schemas.microsoft.com/office/drawing/2014/main" id="{F757CEDE-1DEA-444F-8A64-82443BFBE5DC}"/>
              </a:ext>
            </a:extLst>
          </p:cNvPr>
          <p:cNvPicPr>
            <a:picLocks noChangeAspect="1"/>
          </p:cNvPicPr>
          <p:nvPr/>
        </p:nvPicPr>
        <p:blipFill rotWithShape="1">
          <a:blip r:embed="rId5"/>
          <a:srcRect l="39290" t="-10052" r="162" b="10052"/>
          <a:stretch/>
        </p:blipFill>
        <p:spPr>
          <a:xfrm>
            <a:off x="5571947" y="3518455"/>
            <a:ext cx="4057497" cy="2885900"/>
          </a:xfrm>
          <a:prstGeom prst="rect">
            <a:avLst/>
          </a:prstGeom>
        </p:spPr>
      </p:pic>
      <p:pic>
        <p:nvPicPr>
          <p:cNvPr id="8" name="Picture 7">
            <a:extLst>
              <a:ext uri="{FF2B5EF4-FFF2-40B4-BE49-F238E27FC236}">
                <a16:creationId xmlns:a16="http://schemas.microsoft.com/office/drawing/2014/main" id="{3D8B8E79-A897-451A-B08D-0B41FD2D1280}"/>
              </a:ext>
            </a:extLst>
          </p:cNvPr>
          <p:cNvPicPr>
            <a:picLocks noChangeAspect="1"/>
          </p:cNvPicPr>
          <p:nvPr/>
        </p:nvPicPr>
        <p:blipFill rotWithShape="1">
          <a:blip r:embed="rId5"/>
          <a:srcRect l="-1335" r="59780" b="53989"/>
          <a:stretch/>
        </p:blipFill>
        <p:spPr>
          <a:xfrm>
            <a:off x="2570319" y="3808189"/>
            <a:ext cx="2784753" cy="1327833"/>
          </a:xfrm>
          <a:prstGeom prst="rect">
            <a:avLst/>
          </a:prstGeom>
        </p:spPr>
      </p:pic>
      <p:pic>
        <p:nvPicPr>
          <p:cNvPr id="9" name="Picture 8">
            <a:extLst>
              <a:ext uri="{FF2B5EF4-FFF2-40B4-BE49-F238E27FC236}">
                <a16:creationId xmlns:a16="http://schemas.microsoft.com/office/drawing/2014/main" id="{33A07012-758A-4E9D-A1A0-5E593A25BE69}"/>
              </a:ext>
            </a:extLst>
          </p:cNvPr>
          <p:cNvPicPr>
            <a:picLocks noChangeAspect="1"/>
          </p:cNvPicPr>
          <p:nvPr/>
        </p:nvPicPr>
        <p:blipFill rotWithShape="1">
          <a:blip r:embed="rId5"/>
          <a:srcRect l="-2096" t="52108" r="60541" b="12201"/>
          <a:stretch/>
        </p:blipFill>
        <p:spPr>
          <a:xfrm>
            <a:off x="2562558" y="5285323"/>
            <a:ext cx="2784753" cy="1030019"/>
          </a:xfrm>
          <a:prstGeom prst="rect">
            <a:avLst/>
          </a:prstGeom>
        </p:spPr>
      </p:pic>
    </p:spTree>
    <p:extLst>
      <p:ext uri="{BB962C8B-B14F-4D97-AF65-F5344CB8AC3E}">
        <p14:creationId xmlns:p14="http://schemas.microsoft.com/office/powerpoint/2010/main" val="91812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Validation- Carrier Phase Shift </a:t>
            </a:r>
            <a:endParaRPr lang="en-US" dirty="0"/>
          </a:p>
        </p:txBody>
      </p:sp>
      <p:pic>
        <p:nvPicPr>
          <p:cNvPr id="5" name="Picture 4">
            <a:extLst>
              <a:ext uri="{FF2B5EF4-FFF2-40B4-BE49-F238E27FC236}">
                <a16:creationId xmlns:a16="http://schemas.microsoft.com/office/drawing/2014/main" id="{969B09CA-2BC3-4CC5-8A03-5B02848A4BCC}"/>
              </a:ext>
            </a:extLst>
          </p:cNvPr>
          <p:cNvPicPr>
            <a:picLocks noChangeAspect="1"/>
          </p:cNvPicPr>
          <p:nvPr/>
        </p:nvPicPr>
        <p:blipFill>
          <a:blip r:embed="rId3"/>
          <a:stretch>
            <a:fillRect/>
          </a:stretch>
        </p:blipFill>
        <p:spPr>
          <a:xfrm>
            <a:off x="0" y="1198504"/>
            <a:ext cx="6656388" cy="5195946"/>
          </a:xfrm>
          <a:prstGeom prst="rect">
            <a:avLst/>
          </a:prstGeom>
        </p:spPr>
      </p:pic>
      <p:pic>
        <p:nvPicPr>
          <p:cNvPr id="6" name="Picture 5">
            <a:extLst>
              <a:ext uri="{FF2B5EF4-FFF2-40B4-BE49-F238E27FC236}">
                <a16:creationId xmlns:a16="http://schemas.microsoft.com/office/drawing/2014/main" id="{45C0FBAA-5C06-421F-9F85-A7806DAFB5A1}"/>
              </a:ext>
            </a:extLst>
          </p:cNvPr>
          <p:cNvPicPr>
            <a:picLocks noChangeAspect="1"/>
          </p:cNvPicPr>
          <p:nvPr/>
        </p:nvPicPr>
        <p:blipFill>
          <a:blip r:embed="rId4"/>
          <a:stretch>
            <a:fillRect/>
          </a:stretch>
        </p:blipFill>
        <p:spPr>
          <a:xfrm>
            <a:off x="6316663" y="1961753"/>
            <a:ext cx="5311524" cy="3671094"/>
          </a:xfrm>
          <a:prstGeom prst="rect">
            <a:avLst/>
          </a:prstGeom>
        </p:spPr>
      </p:pic>
    </p:spTree>
    <p:extLst>
      <p:ext uri="{BB962C8B-B14F-4D97-AF65-F5344CB8AC3E}">
        <p14:creationId xmlns:p14="http://schemas.microsoft.com/office/powerpoint/2010/main" val="2652031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B14827-849E-4A48-8772-47C51BBE499B}"/>
              </a:ext>
            </a:extLst>
          </p:cNvPr>
          <p:cNvPicPr>
            <a:picLocks noChangeAspect="1"/>
          </p:cNvPicPr>
          <p:nvPr/>
        </p:nvPicPr>
        <p:blipFill>
          <a:blip r:embed="rId3"/>
          <a:stretch>
            <a:fillRect/>
          </a:stretch>
        </p:blipFill>
        <p:spPr>
          <a:xfrm>
            <a:off x="3706136" y="2153207"/>
            <a:ext cx="3771324" cy="2935761"/>
          </a:xfrm>
          <a:prstGeom prst="rect">
            <a:avLst/>
          </a:prstGeom>
        </p:spPr>
      </p:pic>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New real-time algorithm</a:t>
            </a:r>
            <a:endParaRPr lang="en-US" dirty="0"/>
          </a:p>
        </p:txBody>
      </p:sp>
      <p:pic>
        <p:nvPicPr>
          <p:cNvPr id="3" name="Picture 2">
            <a:extLst>
              <a:ext uri="{FF2B5EF4-FFF2-40B4-BE49-F238E27FC236}">
                <a16:creationId xmlns:a16="http://schemas.microsoft.com/office/drawing/2014/main" id="{81A3C1EE-BD84-4485-9C71-CA79E66775B4}"/>
              </a:ext>
            </a:extLst>
          </p:cNvPr>
          <p:cNvPicPr>
            <a:picLocks noChangeAspect="1"/>
          </p:cNvPicPr>
          <p:nvPr/>
        </p:nvPicPr>
        <p:blipFill rotWithShape="1">
          <a:blip r:embed="rId4"/>
          <a:srcRect t="8967" r="49750"/>
          <a:stretch/>
        </p:blipFill>
        <p:spPr>
          <a:xfrm>
            <a:off x="364686" y="1265238"/>
            <a:ext cx="3450077" cy="2730500"/>
          </a:xfrm>
          <a:prstGeom prst="rect">
            <a:avLst/>
          </a:prstGeom>
        </p:spPr>
      </p:pic>
      <p:pic>
        <p:nvPicPr>
          <p:cNvPr id="8" name="Picture 7">
            <a:extLst>
              <a:ext uri="{FF2B5EF4-FFF2-40B4-BE49-F238E27FC236}">
                <a16:creationId xmlns:a16="http://schemas.microsoft.com/office/drawing/2014/main" id="{1E640972-2A30-456B-88F7-DAEC3B9C753C}"/>
              </a:ext>
            </a:extLst>
          </p:cNvPr>
          <p:cNvPicPr>
            <a:picLocks noChangeAspect="1"/>
          </p:cNvPicPr>
          <p:nvPr/>
        </p:nvPicPr>
        <p:blipFill rotWithShape="1">
          <a:blip r:embed="rId4"/>
          <a:srcRect l="50555" t="8967" r="5639"/>
          <a:stretch/>
        </p:blipFill>
        <p:spPr>
          <a:xfrm>
            <a:off x="898086" y="3621088"/>
            <a:ext cx="3007699" cy="2730500"/>
          </a:xfrm>
          <a:prstGeom prst="rect">
            <a:avLst/>
          </a:prstGeom>
        </p:spPr>
      </p:pic>
      <p:pic>
        <p:nvPicPr>
          <p:cNvPr id="10" name="Picture 9">
            <a:extLst>
              <a:ext uri="{FF2B5EF4-FFF2-40B4-BE49-F238E27FC236}">
                <a16:creationId xmlns:a16="http://schemas.microsoft.com/office/drawing/2014/main" id="{23D92B5E-BA24-4F51-9757-1AD3C4F821A1}"/>
              </a:ext>
            </a:extLst>
          </p:cNvPr>
          <p:cNvPicPr>
            <a:picLocks noChangeAspect="1"/>
          </p:cNvPicPr>
          <p:nvPr/>
        </p:nvPicPr>
        <p:blipFill>
          <a:blip r:embed="rId5"/>
          <a:stretch>
            <a:fillRect/>
          </a:stretch>
        </p:blipFill>
        <p:spPr>
          <a:xfrm>
            <a:off x="7676615" y="3920976"/>
            <a:ext cx="3905785" cy="1474416"/>
          </a:xfrm>
          <a:prstGeom prst="rect">
            <a:avLst/>
          </a:prstGeom>
        </p:spPr>
      </p:pic>
      <p:pic>
        <p:nvPicPr>
          <p:cNvPr id="11" name="Picture 10">
            <a:extLst>
              <a:ext uri="{FF2B5EF4-FFF2-40B4-BE49-F238E27FC236}">
                <a16:creationId xmlns:a16="http://schemas.microsoft.com/office/drawing/2014/main" id="{C52D4FFE-6F1D-49E1-96BD-BD45F3CDF291}"/>
              </a:ext>
            </a:extLst>
          </p:cNvPr>
          <p:cNvPicPr>
            <a:picLocks noChangeAspect="1"/>
          </p:cNvPicPr>
          <p:nvPr/>
        </p:nvPicPr>
        <p:blipFill>
          <a:blip r:embed="rId6"/>
          <a:stretch>
            <a:fillRect/>
          </a:stretch>
        </p:blipFill>
        <p:spPr>
          <a:xfrm>
            <a:off x="7477460" y="1794024"/>
            <a:ext cx="4550568" cy="1143000"/>
          </a:xfrm>
          <a:prstGeom prst="rect">
            <a:avLst/>
          </a:prstGeom>
        </p:spPr>
      </p:pic>
    </p:spTree>
    <p:extLst>
      <p:ext uri="{BB962C8B-B14F-4D97-AF65-F5344CB8AC3E}">
        <p14:creationId xmlns:p14="http://schemas.microsoft.com/office/powerpoint/2010/main" val="143803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New real-time algorithm</a:t>
            </a:r>
            <a:endParaRPr lang="en-US" dirty="0"/>
          </a:p>
        </p:txBody>
      </p:sp>
      <p:pic>
        <p:nvPicPr>
          <p:cNvPr id="3" name="Picture 2">
            <a:extLst>
              <a:ext uri="{FF2B5EF4-FFF2-40B4-BE49-F238E27FC236}">
                <a16:creationId xmlns:a16="http://schemas.microsoft.com/office/drawing/2014/main" id="{1E3FC2DF-3B9F-4143-A43D-F444B6E19311}"/>
              </a:ext>
            </a:extLst>
          </p:cNvPr>
          <p:cNvPicPr>
            <a:picLocks noChangeAspect="1"/>
          </p:cNvPicPr>
          <p:nvPr/>
        </p:nvPicPr>
        <p:blipFill>
          <a:blip r:embed="rId3"/>
          <a:stretch>
            <a:fillRect/>
          </a:stretch>
        </p:blipFill>
        <p:spPr>
          <a:xfrm>
            <a:off x="5938174" y="1282674"/>
            <a:ext cx="5656762" cy="1434686"/>
          </a:xfrm>
          <a:prstGeom prst="rect">
            <a:avLst/>
          </a:prstGeom>
        </p:spPr>
      </p:pic>
      <p:pic>
        <p:nvPicPr>
          <p:cNvPr id="4" name="Picture 3">
            <a:extLst>
              <a:ext uri="{FF2B5EF4-FFF2-40B4-BE49-F238E27FC236}">
                <a16:creationId xmlns:a16="http://schemas.microsoft.com/office/drawing/2014/main" id="{A3D05CFB-759C-4426-9FA8-19AC8A7657A9}"/>
              </a:ext>
            </a:extLst>
          </p:cNvPr>
          <p:cNvPicPr>
            <a:picLocks noChangeAspect="1"/>
          </p:cNvPicPr>
          <p:nvPr/>
        </p:nvPicPr>
        <p:blipFill>
          <a:blip r:embed="rId4"/>
          <a:stretch>
            <a:fillRect/>
          </a:stretch>
        </p:blipFill>
        <p:spPr>
          <a:xfrm>
            <a:off x="267071" y="1754320"/>
            <a:ext cx="5262722" cy="3833399"/>
          </a:xfrm>
          <a:prstGeom prst="rect">
            <a:avLst/>
          </a:prstGeom>
        </p:spPr>
      </p:pic>
      <p:pic>
        <p:nvPicPr>
          <p:cNvPr id="5" name="Picture 4">
            <a:extLst>
              <a:ext uri="{FF2B5EF4-FFF2-40B4-BE49-F238E27FC236}">
                <a16:creationId xmlns:a16="http://schemas.microsoft.com/office/drawing/2014/main" id="{77671A55-5A2E-424D-81AB-F5EBC475678D}"/>
              </a:ext>
            </a:extLst>
          </p:cNvPr>
          <p:cNvPicPr>
            <a:picLocks noChangeAspect="1"/>
          </p:cNvPicPr>
          <p:nvPr/>
        </p:nvPicPr>
        <p:blipFill>
          <a:blip r:embed="rId5"/>
          <a:stretch>
            <a:fillRect/>
          </a:stretch>
        </p:blipFill>
        <p:spPr>
          <a:xfrm>
            <a:off x="5788807" y="4140641"/>
            <a:ext cx="5862657" cy="161528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E74E08-C3EF-40AA-AE22-8A27E3217660}"/>
                  </a:ext>
                </a:extLst>
              </p:cNvPr>
              <p:cNvSpPr txBox="1"/>
              <p:nvPr/>
            </p:nvSpPr>
            <p:spPr>
              <a:xfrm>
                <a:off x="7694507" y="3352451"/>
                <a:ext cx="1914525" cy="3475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e>
                        <m:sub>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𝑓𝑠</m:t>
                              </m:r>
                            </m:sub>
                          </m:sSub>
                        </m:sub>
                      </m:sSub>
                      <m:r>
                        <a:rPr lang="en-US" b="0" i="1" smtClean="0">
                          <a:latin typeface="Cambria Math" panose="02040503050406030204" pitchFamily="18" charset="0"/>
                        </a:rPr>
                        <m:t>=0.43 !</m:t>
                      </m:r>
                    </m:oMath>
                  </m:oMathPara>
                </a14:m>
                <a:endParaRPr lang="en-US" dirty="0"/>
              </a:p>
            </p:txBody>
          </p:sp>
        </mc:Choice>
        <mc:Fallback xmlns="">
          <p:sp>
            <p:nvSpPr>
              <p:cNvPr id="8" name="TextBox 7">
                <a:extLst>
                  <a:ext uri="{FF2B5EF4-FFF2-40B4-BE49-F238E27FC236}">
                    <a16:creationId xmlns:a16="http://schemas.microsoft.com/office/drawing/2014/main" id="{EBE74E08-C3EF-40AA-AE22-8A27E3217660}"/>
                  </a:ext>
                </a:extLst>
              </p:cNvPr>
              <p:cNvSpPr txBox="1">
                <a:spLocks noRot="1" noChangeAspect="1" noMove="1" noResize="1" noEditPoints="1" noAdjustHandles="1" noChangeArrowheads="1" noChangeShapeType="1" noTextEdit="1"/>
              </p:cNvSpPr>
              <p:nvPr/>
            </p:nvSpPr>
            <p:spPr>
              <a:xfrm>
                <a:off x="7694507" y="3352451"/>
                <a:ext cx="1914525" cy="347596"/>
              </a:xfrm>
              <a:prstGeom prst="rect">
                <a:avLst/>
              </a:prstGeom>
              <a:blipFill>
                <a:blip r:embed="rId6"/>
                <a:stretch>
                  <a:fillRect t="-21053" b="-19298"/>
                </a:stretch>
              </a:blipFill>
            </p:spPr>
            <p:txBody>
              <a:bodyPr/>
              <a:lstStyle/>
              <a:p>
                <a:r>
                  <a:rPr lang="en-US">
                    <a:noFill/>
                  </a:rPr>
                  <a:t> </a:t>
                </a:r>
              </a:p>
            </p:txBody>
          </p:sp>
        </mc:Fallback>
      </mc:AlternateContent>
    </p:spTree>
    <p:extLst>
      <p:ext uri="{BB962C8B-B14F-4D97-AF65-F5344CB8AC3E}">
        <p14:creationId xmlns:p14="http://schemas.microsoft.com/office/powerpoint/2010/main" val="33811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Experimental Validation- Carrier Phase Shift </a:t>
            </a:r>
            <a:endParaRPr lang="en-US" dirty="0"/>
          </a:p>
        </p:txBody>
      </p:sp>
      <p:pic>
        <p:nvPicPr>
          <p:cNvPr id="3" name="Picture 2">
            <a:extLst>
              <a:ext uri="{FF2B5EF4-FFF2-40B4-BE49-F238E27FC236}">
                <a16:creationId xmlns:a16="http://schemas.microsoft.com/office/drawing/2014/main" id="{C3141982-A07C-4B21-A43A-81AED65ED449}"/>
              </a:ext>
            </a:extLst>
          </p:cNvPr>
          <p:cNvPicPr>
            <a:picLocks noChangeAspect="1"/>
          </p:cNvPicPr>
          <p:nvPr/>
        </p:nvPicPr>
        <p:blipFill>
          <a:blip r:embed="rId3"/>
          <a:stretch>
            <a:fillRect/>
          </a:stretch>
        </p:blipFill>
        <p:spPr>
          <a:xfrm>
            <a:off x="123825" y="1085850"/>
            <a:ext cx="6342063" cy="5073650"/>
          </a:xfrm>
          <a:prstGeom prst="rect">
            <a:avLst/>
          </a:prstGeom>
        </p:spPr>
      </p:pic>
      <p:pic>
        <p:nvPicPr>
          <p:cNvPr id="4" name="Picture 3">
            <a:extLst>
              <a:ext uri="{FF2B5EF4-FFF2-40B4-BE49-F238E27FC236}">
                <a16:creationId xmlns:a16="http://schemas.microsoft.com/office/drawing/2014/main" id="{E4C2DBF6-1654-42A9-BD75-1EA7BB12B215}"/>
              </a:ext>
            </a:extLst>
          </p:cNvPr>
          <p:cNvPicPr>
            <a:picLocks noChangeAspect="1"/>
          </p:cNvPicPr>
          <p:nvPr/>
        </p:nvPicPr>
        <p:blipFill>
          <a:blip r:embed="rId4"/>
          <a:stretch>
            <a:fillRect/>
          </a:stretch>
        </p:blipFill>
        <p:spPr>
          <a:xfrm>
            <a:off x="6465888" y="2228850"/>
            <a:ext cx="5259882" cy="3095625"/>
          </a:xfrm>
          <a:prstGeom prst="rect">
            <a:avLst/>
          </a:prstGeom>
        </p:spPr>
      </p:pic>
    </p:spTree>
    <p:extLst>
      <p:ext uri="{BB962C8B-B14F-4D97-AF65-F5344CB8AC3E}">
        <p14:creationId xmlns:p14="http://schemas.microsoft.com/office/powerpoint/2010/main" val="4229813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rgbClr val="C00000"/>
                </a:solidFill>
                <a:cs typeface="Arial" panose="020B0604020202020204" pitchFamily="34" charset="0"/>
              </a:rPr>
              <a:t>Operating Principles of Wireless Power Transfer Systems</a:t>
            </a:r>
            <a:endParaRPr lang="tr-TR" b="1" dirty="0">
              <a:solidFill>
                <a:srgbClr val="C00000"/>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891273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Performance Comparisons</a:t>
            </a:r>
            <a:endParaRPr lang="en-US" dirty="0"/>
          </a:p>
        </p:txBody>
      </p:sp>
      <p:pic>
        <p:nvPicPr>
          <p:cNvPr id="3" name="Picture 2">
            <a:extLst>
              <a:ext uri="{FF2B5EF4-FFF2-40B4-BE49-F238E27FC236}">
                <a16:creationId xmlns:a16="http://schemas.microsoft.com/office/drawing/2014/main" id="{98A3AB2E-66FD-4D4F-A444-5A81809E6BDA}"/>
              </a:ext>
            </a:extLst>
          </p:cNvPr>
          <p:cNvPicPr>
            <a:picLocks noChangeAspect="1"/>
          </p:cNvPicPr>
          <p:nvPr/>
        </p:nvPicPr>
        <p:blipFill>
          <a:blip r:embed="rId3"/>
          <a:stretch>
            <a:fillRect/>
          </a:stretch>
        </p:blipFill>
        <p:spPr>
          <a:xfrm>
            <a:off x="2259805" y="1417638"/>
            <a:ext cx="7808119" cy="4666660"/>
          </a:xfrm>
          <a:prstGeom prst="rect">
            <a:avLst/>
          </a:prstGeom>
        </p:spPr>
      </p:pic>
    </p:spTree>
    <p:extLst>
      <p:ext uri="{BB962C8B-B14F-4D97-AF65-F5344CB8AC3E}">
        <p14:creationId xmlns:p14="http://schemas.microsoft.com/office/powerpoint/2010/main" val="619560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Comparison of the Conventional Solutions</a:t>
            </a:r>
            <a:endParaRPr lang="en-US" dirty="0"/>
          </a:p>
        </p:txBody>
      </p:sp>
      <p:pic>
        <p:nvPicPr>
          <p:cNvPr id="6" name="Picture 5">
            <a:extLst>
              <a:ext uri="{FF2B5EF4-FFF2-40B4-BE49-F238E27FC236}">
                <a16:creationId xmlns:a16="http://schemas.microsoft.com/office/drawing/2014/main" id="{DDC6B8BD-C760-4A7D-AA10-CE3AA21AF599}"/>
              </a:ext>
            </a:extLst>
          </p:cNvPr>
          <p:cNvPicPr>
            <a:picLocks noChangeAspect="1"/>
          </p:cNvPicPr>
          <p:nvPr/>
        </p:nvPicPr>
        <p:blipFill>
          <a:blip r:embed="rId3"/>
          <a:stretch>
            <a:fillRect/>
          </a:stretch>
        </p:blipFill>
        <p:spPr>
          <a:xfrm>
            <a:off x="4122964" y="1633235"/>
            <a:ext cx="1607776" cy="1297084"/>
          </a:xfrm>
          <a:prstGeom prst="rect">
            <a:avLst/>
          </a:prstGeom>
        </p:spPr>
      </p:pic>
      <p:pic>
        <p:nvPicPr>
          <p:cNvPr id="7" name="Picture 6">
            <a:extLst>
              <a:ext uri="{FF2B5EF4-FFF2-40B4-BE49-F238E27FC236}">
                <a16:creationId xmlns:a16="http://schemas.microsoft.com/office/drawing/2014/main" id="{FD6C99EB-7040-481D-9438-24949CB00CB9}"/>
              </a:ext>
            </a:extLst>
          </p:cNvPr>
          <p:cNvPicPr>
            <a:picLocks noChangeAspect="1"/>
          </p:cNvPicPr>
          <p:nvPr/>
        </p:nvPicPr>
        <p:blipFill>
          <a:blip r:embed="rId4"/>
          <a:stretch>
            <a:fillRect/>
          </a:stretch>
        </p:blipFill>
        <p:spPr>
          <a:xfrm>
            <a:off x="6232662" y="1417638"/>
            <a:ext cx="2171652" cy="1434006"/>
          </a:xfrm>
          <a:prstGeom prst="rect">
            <a:avLst/>
          </a:prstGeom>
        </p:spPr>
      </p:pic>
      <p:pic>
        <p:nvPicPr>
          <p:cNvPr id="8" name="Picture 7">
            <a:extLst>
              <a:ext uri="{FF2B5EF4-FFF2-40B4-BE49-F238E27FC236}">
                <a16:creationId xmlns:a16="http://schemas.microsoft.com/office/drawing/2014/main" id="{9D53B6D6-1178-435E-B894-CFB65C25DB5C}"/>
              </a:ext>
            </a:extLst>
          </p:cNvPr>
          <p:cNvPicPr>
            <a:picLocks noChangeAspect="1"/>
          </p:cNvPicPr>
          <p:nvPr/>
        </p:nvPicPr>
        <p:blipFill rotWithShape="1">
          <a:blip r:embed="rId5"/>
          <a:srcRect t="1608"/>
          <a:stretch/>
        </p:blipFill>
        <p:spPr>
          <a:xfrm>
            <a:off x="8547187" y="1439927"/>
            <a:ext cx="1780276" cy="1411717"/>
          </a:xfrm>
          <a:prstGeom prst="rect">
            <a:avLst/>
          </a:prstGeom>
        </p:spPr>
      </p:pic>
      <p:graphicFrame>
        <p:nvGraphicFramePr>
          <p:cNvPr id="2" name="Table 1">
            <a:extLst>
              <a:ext uri="{FF2B5EF4-FFF2-40B4-BE49-F238E27FC236}">
                <a16:creationId xmlns:a16="http://schemas.microsoft.com/office/drawing/2014/main" id="{6F42C13F-F67A-4D10-8FA6-B39183C41CB8}"/>
              </a:ext>
            </a:extLst>
          </p:cNvPr>
          <p:cNvGraphicFramePr>
            <a:graphicFrameLocks noGrp="1"/>
          </p:cNvGraphicFramePr>
          <p:nvPr>
            <p:extLst>
              <p:ext uri="{D42A27DB-BD31-4B8C-83A1-F6EECF244321}">
                <p14:modId xmlns:p14="http://schemas.microsoft.com/office/powerpoint/2010/main" val="1458610889"/>
              </p:ext>
            </p:extLst>
          </p:nvPr>
        </p:nvGraphicFramePr>
        <p:xfrm>
          <a:off x="1495424" y="3008993"/>
          <a:ext cx="9201152" cy="2595880"/>
        </p:xfrm>
        <a:graphic>
          <a:graphicData uri="http://schemas.openxmlformats.org/drawingml/2006/table">
            <a:tbl>
              <a:tblPr firstRow="1" bandRow="1">
                <a:tableStyleId>{5C22544A-7EE6-4342-B048-85BDC9FD1C3A}</a:tableStyleId>
              </a:tblPr>
              <a:tblGrid>
                <a:gridCol w="2300288">
                  <a:extLst>
                    <a:ext uri="{9D8B030D-6E8A-4147-A177-3AD203B41FA5}">
                      <a16:colId xmlns:a16="http://schemas.microsoft.com/office/drawing/2014/main" val="3118816585"/>
                    </a:ext>
                  </a:extLst>
                </a:gridCol>
                <a:gridCol w="2300288">
                  <a:extLst>
                    <a:ext uri="{9D8B030D-6E8A-4147-A177-3AD203B41FA5}">
                      <a16:colId xmlns:a16="http://schemas.microsoft.com/office/drawing/2014/main" val="2259591155"/>
                    </a:ext>
                  </a:extLst>
                </a:gridCol>
                <a:gridCol w="2300288">
                  <a:extLst>
                    <a:ext uri="{9D8B030D-6E8A-4147-A177-3AD203B41FA5}">
                      <a16:colId xmlns:a16="http://schemas.microsoft.com/office/drawing/2014/main" val="2357697429"/>
                    </a:ext>
                  </a:extLst>
                </a:gridCol>
                <a:gridCol w="2300288">
                  <a:extLst>
                    <a:ext uri="{9D8B030D-6E8A-4147-A177-3AD203B41FA5}">
                      <a16:colId xmlns:a16="http://schemas.microsoft.com/office/drawing/2014/main" val="3363847411"/>
                    </a:ext>
                  </a:extLst>
                </a:gridCol>
              </a:tblGrid>
              <a:tr h="370840">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Slip 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Brushless Exciters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Contactless Slip 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41796533"/>
                  </a:ext>
                </a:extLst>
              </a:tr>
              <a:tr h="370840">
                <a:tc>
                  <a:txBody>
                    <a:bodyPr/>
                    <a:lstStyle/>
                    <a:p>
                      <a:pPr algn="ctr"/>
                      <a:r>
                        <a:rPr lang="en-US" dirty="0"/>
                        <a:t>Reliability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656843"/>
                  </a:ext>
                </a:extLst>
              </a:tr>
              <a:tr h="370840">
                <a:tc>
                  <a:txBody>
                    <a:bodyPr/>
                    <a:lstStyle/>
                    <a:p>
                      <a:pPr algn="ctr"/>
                      <a:r>
                        <a:rPr lang="en-US" dirty="0"/>
                        <a:t>Maintenance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2598241"/>
                  </a:ext>
                </a:extLst>
              </a:tr>
              <a:tr h="370840">
                <a:tc>
                  <a:txBody>
                    <a:bodyPr/>
                    <a:lstStyle/>
                    <a:p>
                      <a:pPr algn="ctr"/>
                      <a:r>
                        <a:rPr lang="en-US" dirty="0"/>
                        <a:t>Simplicity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14591035"/>
                  </a:ext>
                </a:extLst>
              </a:tr>
              <a:tr h="370840">
                <a:tc>
                  <a:txBody>
                    <a:bodyPr/>
                    <a:lstStyle/>
                    <a:p>
                      <a:pPr algn="ctr"/>
                      <a:r>
                        <a:rPr lang="en-US" dirty="0"/>
                        <a:t>Speed Independency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6679422"/>
                  </a:ext>
                </a:extLst>
              </a:tr>
              <a:tr h="370840">
                <a:tc>
                  <a:txBody>
                    <a:bodyPr/>
                    <a:lstStyle/>
                    <a:p>
                      <a:pPr algn="ctr"/>
                      <a:r>
                        <a:rPr lang="en-US" dirty="0"/>
                        <a:t>Cost Effectivity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37080434"/>
                  </a:ext>
                </a:extLst>
              </a:tr>
              <a:tr h="370840">
                <a:tc>
                  <a:txBody>
                    <a:bodyPr/>
                    <a:lstStyle/>
                    <a:p>
                      <a:pPr algn="ctr"/>
                      <a:r>
                        <a:rPr lang="en-US" dirty="0"/>
                        <a:t>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443929"/>
                  </a:ext>
                </a:extLst>
              </a:tr>
            </a:tbl>
          </a:graphicData>
        </a:graphic>
      </p:graphicFrame>
    </p:spTree>
    <p:extLst>
      <p:ext uri="{BB962C8B-B14F-4D97-AF65-F5344CB8AC3E}">
        <p14:creationId xmlns:p14="http://schemas.microsoft.com/office/powerpoint/2010/main" val="2613589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Performance Comparisons</a:t>
            </a:r>
            <a:endParaRPr lang="en-US" dirty="0"/>
          </a:p>
        </p:txBody>
      </p:sp>
      <p:pic>
        <p:nvPicPr>
          <p:cNvPr id="6" name="Picture 5">
            <a:extLst>
              <a:ext uri="{FF2B5EF4-FFF2-40B4-BE49-F238E27FC236}">
                <a16:creationId xmlns:a16="http://schemas.microsoft.com/office/drawing/2014/main" id="{855EA5BF-1C9E-4ACB-926A-79189EE7D887}"/>
              </a:ext>
            </a:extLst>
          </p:cNvPr>
          <p:cNvPicPr>
            <a:picLocks noChangeAspect="1"/>
          </p:cNvPicPr>
          <p:nvPr/>
        </p:nvPicPr>
        <p:blipFill rotWithShape="1">
          <a:blip r:embed="rId3"/>
          <a:srcRect l="18841"/>
          <a:stretch/>
        </p:blipFill>
        <p:spPr>
          <a:xfrm rot="5400000">
            <a:off x="4574499" y="-1672784"/>
            <a:ext cx="3043003" cy="8960322"/>
          </a:xfrm>
          <a:prstGeom prst="rect">
            <a:avLst/>
          </a:prstGeom>
        </p:spPr>
      </p:pic>
      <p:pic>
        <p:nvPicPr>
          <p:cNvPr id="9" name="Picture 8">
            <a:extLst>
              <a:ext uri="{FF2B5EF4-FFF2-40B4-BE49-F238E27FC236}">
                <a16:creationId xmlns:a16="http://schemas.microsoft.com/office/drawing/2014/main" id="{70B35B02-61F8-4B49-8FDD-B0EAE943369E}"/>
              </a:ext>
            </a:extLst>
          </p:cNvPr>
          <p:cNvPicPr>
            <a:picLocks noChangeAspect="1"/>
          </p:cNvPicPr>
          <p:nvPr/>
        </p:nvPicPr>
        <p:blipFill>
          <a:blip r:embed="rId4"/>
          <a:stretch>
            <a:fillRect/>
          </a:stretch>
        </p:blipFill>
        <p:spPr>
          <a:xfrm>
            <a:off x="4095751" y="4323322"/>
            <a:ext cx="4537224" cy="2033587"/>
          </a:xfrm>
          <a:prstGeom prst="rect">
            <a:avLst/>
          </a:prstGeom>
        </p:spPr>
      </p:pic>
    </p:spTree>
    <p:extLst>
      <p:ext uri="{BB962C8B-B14F-4D97-AF65-F5344CB8AC3E}">
        <p14:creationId xmlns:p14="http://schemas.microsoft.com/office/powerpoint/2010/main" val="1201658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Contributions</a:t>
            </a:r>
            <a:endParaRPr lang="en-US" dirty="0"/>
          </a:p>
        </p:txBody>
      </p:sp>
      <p:sp>
        <p:nvSpPr>
          <p:cNvPr id="3" name="Content Placeholder 2">
            <a:extLst>
              <a:ext uri="{FF2B5EF4-FFF2-40B4-BE49-F238E27FC236}">
                <a16:creationId xmlns:a16="http://schemas.microsoft.com/office/drawing/2014/main" id="{7C1B6E06-B1DA-4DE7-BE40-BE274544F533}"/>
              </a:ext>
            </a:extLst>
          </p:cNvPr>
          <p:cNvSpPr>
            <a:spLocks noGrp="1"/>
          </p:cNvSpPr>
          <p:nvPr>
            <p:ph idx="1"/>
          </p:nvPr>
        </p:nvSpPr>
        <p:spPr>
          <a:xfrm>
            <a:off x="609600" y="1257301"/>
            <a:ext cx="10972800" cy="4695824"/>
          </a:xfrm>
        </p:spPr>
        <p:txBody>
          <a:bodyPr>
            <a:noAutofit/>
          </a:bodyPr>
          <a:lstStyle/>
          <a:p>
            <a:pPr marL="457200" indent="-457200">
              <a:buFont typeface="+mj-lt"/>
              <a:buAutoNum type="arabicPeriod"/>
            </a:pPr>
            <a:r>
              <a:rPr lang="en-US" sz="2000" dirty="0"/>
              <a:t>A cost-efficient and simple-to-implement contactless slip ring is introduced.</a:t>
            </a:r>
          </a:p>
          <a:p>
            <a:pPr marL="457200" indent="-457200">
              <a:buFont typeface="+mj-lt"/>
              <a:buAutoNum type="arabicPeriod"/>
            </a:pPr>
            <a:r>
              <a:rPr lang="en-US" sz="2000" dirty="0"/>
              <a:t>For DC motor drives, a multi-frequency approach is presented to implement with a conventional DC motor PWM technique. </a:t>
            </a:r>
          </a:p>
          <a:p>
            <a:pPr marL="457200" indent="-457200">
              <a:buFont typeface="+mj-lt"/>
              <a:buAutoNum type="arabicPeriod"/>
            </a:pPr>
            <a:r>
              <a:rPr lang="en-US" sz="2000" dirty="0"/>
              <a:t>An independent control scheme, which comprises frequency and duty cycle control, is proposed for concurrent DC and high-frequency AC power transfer to the motor and rotating loads, respectively.  </a:t>
            </a:r>
          </a:p>
          <a:p>
            <a:pPr marL="457200" indent="-457200">
              <a:buFont typeface="+mj-lt"/>
              <a:buAutoNum type="arabicPeriod"/>
            </a:pPr>
            <a:r>
              <a:rPr lang="en-US" sz="2000" dirty="0"/>
              <a:t>For AC motor drives, a multi-frequency approach is presented to implement with a conventional AC motor PWM technique. </a:t>
            </a:r>
          </a:p>
          <a:p>
            <a:pPr marL="457200" indent="-457200">
              <a:buFont typeface="+mj-lt"/>
              <a:buAutoNum type="arabicPeriod"/>
            </a:pPr>
            <a:r>
              <a:rPr lang="en-US" sz="2000" dirty="0"/>
              <a:t> An independent control scheme, which comprises carrier phase shift and modulation index control, is proposed for concurrent low-frequency AC and high frequency AC power transfer to the motor and slip rings, respectively. </a:t>
            </a:r>
          </a:p>
          <a:p>
            <a:pPr marL="457200" indent="-457200">
              <a:buFont typeface="+mj-lt"/>
              <a:buAutoNum type="arabicPeriod"/>
            </a:pPr>
            <a:r>
              <a:rPr lang="en-US" sz="2000" dirty="0"/>
              <a:t> For field excitation of the synchronous motors, a brushless slip ring is proposed to directly integrate into the motor drive with light-weight on the rotating side. </a:t>
            </a:r>
          </a:p>
          <a:p>
            <a:pPr marL="457200" indent="-457200">
              <a:buFont typeface="+mj-lt"/>
              <a:buAutoNum type="arabicPeriod"/>
            </a:pPr>
            <a:r>
              <a:rPr lang="en-US" sz="2000" dirty="0"/>
              <a:t> A novel real-time carrier-phase-shift calculation algorithm embedded in the motor control loop is developed to avoid low-frequency ripples stemming from the sideband harmonics.</a:t>
            </a:r>
          </a:p>
        </p:txBody>
      </p:sp>
    </p:spTree>
    <p:extLst>
      <p:ext uri="{BB962C8B-B14F-4D97-AF65-F5344CB8AC3E}">
        <p14:creationId xmlns:p14="http://schemas.microsoft.com/office/powerpoint/2010/main" val="252966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Future Works</a:t>
            </a:r>
            <a:endParaRPr lang="en-US" dirty="0"/>
          </a:p>
        </p:txBody>
      </p:sp>
      <p:sp>
        <p:nvSpPr>
          <p:cNvPr id="3" name="Content Placeholder 2">
            <a:extLst>
              <a:ext uri="{FF2B5EF4-FFF2-40B4-BE49-F238E27FC236}">
                <a16:creationId xmlns:a16="http://schemas.microsoft.com/office/drawing/2014/main" id="{7C1B6E06-B1DA-4DE7-BE40-BE274544F533}"/>
              </a:ext>
            </a:extLst>
          </p:cNvPr>
          <p:cNvSpPr>
            <a:spLocks noGrp="1"/>
          </p:cNvSpPr>
          <p:nvPr>
            <p:ph idx="1"/>
          </p:nvPr>
        </p:nvSpPr>
        <p:spPr>
          <a:xfrm>
            <a:off x="609600" y="1257301"/>
            <a:ext cx="10972800" cy="4695824"/>
          </a:xfrm>
        </p:spPr>
        <p:txBody>
          <a:bodyPr>
            <a:noAutofit/>
          </a:bodyPr>
          <a:lstStyle/>
          <a:p>
            <a:pPr marL="457200" indent="-457200">
              <a:buFont typeface="+mj-lt"/>
              <a:buAutoNum type="arabicPeriod"/>
            </a:pPr>
            <a:endParaRPr lang="en-US" sz="2500" dirty="0"/>
          </a:p>
          <a:p>
            <a:pPr marL="457200" indent="-457200">
              <a:buFont typeface="+mj-lt"/>
              <a:buAutoNum type="arabicPeriod"/>
            </a:pPr>
            <a:endParaRPr lang="en-US" sz="2500" dirty="0"/>
          </a:p>
          <a:p>
            <a:pPr marL="457200" indent="-457200">
              <a:buFont typeface="+mj-lt"/>
              <a:buAutoNum type="arabicPeriod"/>
            </a:pPr>
            <a:r>
              <a:rPr lang="en-US" sz="2500" dirty="0"/>
              <a:t>Improved coil design. </a:t>
            </a:r>
          </a:p>
          <a:p>
            <a:pPr marL="457200" indent="-457200">
              <a:buFont typeface="+mj-lt"/>
              <a:buAutoNum type="arabicPeriod"/>
            </a:pPr>
            <a:r>
              <a:rPr lang="en-US" sz="2500" dirty="0"/>
              <a:t>Capacitorless (Light-weight rotating side) WPT topologies.</a:t>
            </a:r>
          </a:p>
          <a:p>
            <a:pPr marL="457200" indent="-457200">
              <a:buFont typeface="+mj-lt"/>
              <a:buAutoNum type="arabicPeriod"/>
            </a:pPr>
            <a:r>
              <a:rPr lang="en-US" sz="2500" dirty="0"/>
              <a:t>Multi-phase WPT system.</a:t>
            </a:r>
          </a:p>
          <a:p>
            <a:pPr marL="457200" indent="-457200">
              <a:buFont typeface="+mj-lt"/>
              <a:buAutoNum type="arabicPeriod"/>
            </a:pPr>
            <a:r>
              <a:rPr lang="en-US" sz="2500" dirty="0"/>
              <a:t>Closed loop control, and current estimation algorithms. </a:t>
            </a:r>
          </a:p>
        </p:txBody>
      </p:sp>
    </p:spTree>
    <p:extLst>
      <p:ext uri="{BB962C8B-B14F-4D97-AF65-F5344CB8AC3E}">
        <p14:creationId xmlns:p14="http://schemas.microsoft.com/office/powerpoint/2010/main" val="2164729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p:cNvSpPr txBox="1">
            <a:spLocks/>
          </p:cNvSpPr>
          <p:nvPr/>
        </p:nvSpPr>
        <p:spPr>
          <a:xfrm>
            <a:off x="1122647" y="3219194"/>
            <a:ext cx="9966536" cy="5859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en-US" sz="2800" b="1" dirty="0">
                <a:solidFill>
                  <a:sysClr val="windowText" lastClr="000000"/>
                </a:solidFill>
              </a:rPr>
              <a:t>Thanks!</a:t>
            </a:r>
            <a:endParaRPr lang="tr-TR" sz="2800" b="1" noProof="1">
              <a:solidFill>
                <a:sysClr val="windowText" lastClr="000000"/>
              </a:solidFill>
            </a:endParaRPr>
          </a:p>
        </p:txBody>
      </p:sp>
      <p:cxnSp>
        <p:nvCxnSpPr>
          <p:cNvPr id="19" name="Straight Connector 18"/>
          <p:cNvCxnSpPr/>
          <p:nvPr/>
        </p:nvCxnSpPr>
        <p:spPr>
          <a:xfrm>
            <a:off x="1068388" y="2768608"/>
            <a:ext cx="10058400" cy="0"/>
          </a:xfrm>
          <a:prstGeom prst="line">
            <a:avLst/>
          </a:prstGeom>
          <a:noFill/>
          <a:ln w="38100" cap="flat" cmpd="sng" algn="ctr">
            <a:solidFill>
              <a:srgbClr val="C00000"/>
            </a:solidFill>
            <a:prstDash val="solid"/>
          </a:ln>
          <a:effectLst/>
        </p:spPr>
      </p:cxnSp>
      <p:cxnSp>
        <p:nvCxnSpPr>
          <p:cNvPr id="20" name="Straight Connector 19"/>
          <p:cNvCxnSpPr/>
          <p:nvPr/>
        </p:nvCxnSpPr>
        <p:spPr>
          <a:xfrm>
            <a:off x="3034363" y="4160564"/>
            <a:ext cx="6126480" cy="0"/>
          </a:xfrm>
          <a:prstGeom prst="line">
            <a:avLst/>
          </a:prstGeom>
          <a:noFill/>
          <a:ln w="38100" cap="flat" cmpd="sng" algn="ctr">
            <a:solidFill>
              <a:srgbClr val="C00000"/>
            </a:solidFill>
            <a:prstDash val="solid"/>
          </a:ln>
          <a:effectLst/>
        </p:spPr>
      </p:cxnSp>
    </p:spTree>
    <p:extLst>
      <p:ext uri="{BB962C8B-B14F-4D97-AF65-F5344CB8AC3E}">
        <p14:creationId xmlns:p14="http://schemas.microsoft.com/office/powerpoint/2010/main" val="2696327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fontScale="90000"/>
          </a:bodyPr>
          <a:lstStyle/>
          <a:p>
            <a:r>
              <a:rPr lang="en-US" b="1" dirty="0">
                <a:solidFill>
                  <a:srgbClr val="C20024"/>
                </a:solidFill>
                <a:cs typeface="Arial" panose="020B0604020202020204" pitchFamily="34" charset="0"/>
              </a:rPr>
              <a:t>Wireless Power Transfer Based </a:t>
            </a:r>
            <a:br>
              <a:rPr lang="en-US" b="1" dirty="0">
                <a:solidFill>
                  <a:srgbClr val="C20024"/>
                </a:solidFill>
                <a:cs typeface="Arial" panose="020B0604020202020204" pitchFamily="34" charset="0"/>
              </a:rPr>
            </a:br>
            <a:r>
              <a:rPr lang="en-US" b="1" dirty="0">
                <a:solidFill>
                  <a:srgbClr val="C20024"/>
                </a:solidFill>
                <a:cs typeface="Arial" panose="020B0604020202020204" pitchFamily="34" charset="0"/>
              </a:rPr>
              <a:t>Contactless Slip Rings</a:t>
            </a:r>
            <a:endParaRPr lang="en-US" dirty="0"/>
          </a:p>
        </p:txBody>
      </p:sp>
      <p:pic>
        <p:nvPicPr>
          <p:cNvPr id="5" name="Picture 4">
            <a:extLst>
              <a:ext uri="{FF2B5EF4-FFF2-40B4-BE49-F238E27FC236}">
                <a16:creationId xmlns:a16="http://schemas.microsoft.com/office/drawing/2014/main" id="{A659D6AE-03EF-451E-8568-40B180BD474A}"/>
              </a:ext>
            </a:extLst>
          </p:cNvPr>
          <p:cNvPicPr>
            <a:picLocks noChangeAspect="1"/>
          </p:cNvPicPr>
          <p:nvPr/>
        </p:nvPicPr>
        <p:blipFill>
          <a:blip r:embed="rId3"/>
          <a:stretch>
            <a:fillRect/>
          </a:stretch>
        </p:blipFill>
        <p:spPr>
          <a:xfrm>
            <a:off x="775082" y="2042264"/>
            <a:ext cx="3526802" cy="1939186"/>
          </a:xfrm>
          <a:prstGeom prst="rect">
            <a:avLst/>
          </a:prstGeom>
        </p:spPr>
      </p:pic>
      <p:sp>
        <p:nvSpPr>
          <p:cNvPr id="10" name="Content Placeholder 3">
            <a:extLst>
              <a:ext uri="{FF2B5EF4-FFF2-40B4-BE49-F238E27FC236}">
                <a16:creationId xmlns:a16="http://schemas.microsoft.com/office/drawing/2014/main" id="{AFCAD080-33EF-46EA-AA76-BC8A6F3BB8D9}"/>
              </a:ext>
            </a:extLst>
          </p:cNvPr>
          <p:cNvSpPr>
            <a:spLocks noGrp="1"/>
          </p:cNvSpPr>
          <p:nvPr>
            <p:ph idx="1"/>
          </p:nvPr>
        </p:nvSpPr>
        <p:spPr>
          <a:xfrm>
            <a:off x="676741" y="4042514"/>
            <a:ext cx="3723483" cy="723899"/>
          </a:xfrm>
        </p:spPr>
        <p:txBody>
          <a:bodyPr>
            <a:noAutofit/>
          </a:bodyPr>
          <a:lstStyle/>
          <a:p>
            <a:pPr marL="0" indent="0">
              <a:buNone/>
            </a:pPr>
            <a:r>
              <a:rPr lang="en-US" sz="3300" dirty="0"/>
              <a:t>Tesla’s WPT System</a:t>
            </a:r>
          </a:p>
        </p:txBody>
      </p:sp>
      <p:graphicFrame>
        <p:nvGraphicFramePr>
          <p:cNvPr id="11" name="Table 10">
            <a:extLst>
              <a:ext uri="{FF2B5EF4-FFF2-40B4-BE49-F238E27FC236}">
                <a16:creationId xmlns:a16="http://schemas.microsoft.com/office/drawing/2014/main" id="{19F8BF1B-0818-40E6-8B8F-147A9F1CA5D3}"/>
              </a:ext>
            </a:extLst>
          </p:cNvPr>
          <p:cNvGraphicFramePr>
            <a:graphicFrameLocks noGrp="1"/>
          </p:cNvGraphicFramePr>
          <p:nvPr>
            <p:extLst>
              <p:ext uri="{D42A27DB-BD31-4B8C-83A1-F6EECF244321}">
                <p14:modId xmlns:p14="http://schemas.microsoft.com/office/powerpoint/2010/main" val="1092392434"/>
              </p:ext>
            </p:extLst>
          </p:nvPr>
        </p:nvGraphicFramePr>
        <p:xfrm>
          <a:off x="4563679" y="2036653"/>
          <a:ext cx="6900864" cy="2768600"/>
        </p:xfrm>
        <a:graphic>
          <a:graphicData uri="http://schemas.openxmlformats.org/drawingml/2006/table">
            <a:tbl>
              <a:tblPr firstRow="1" bandRow="1">
                <a:tableStyleId>{5C22544A-7EE6-4342-B048-85BDC9FD1C3A}</a:tableStyleId>
              </a:tblPr>
              <a:tblGrid>
                <a:gridCol w="2300288">
                  <a:extLst>
                    <a:ext uri="{9D8B030D-6E8A-4147-A177-3AD203B41FA5}">
                      <a16:colId xmlns:a16="http://schemas.microsoft.com/office/drawing/2014/main" val="3118816585"/>
                    </a:ext>
                  </a:extLst>
                </a:gridCol>
                <a:gridCol w="2300288">
                  <a:extLst>
                    <a:ext uri="{9D8B030D-6E8A-4147-A177-3AD203B41FA5}">
                      <a16:colId xmlns:a16="http://schemas.microsoft.com/office/drawing/2014/main" val="2259591155"/>
                    </a:ext>
                  </a:extLst>
                </a:gridCol>
                <a:gridCol w="2300288">
                  <a:extLst>
                    <a:ext uri="{9D8B030D-6E8A-4147-A177-3AD203B41FA5}">
                      <a16:colId xmlns:a16="http://schemas.microsoft.com/office/drawing/2014/main" val="2357697429"/>
                    </a:ext>
                  </a:extLst>
                </a:gridCol>
              </a:tblGrid>
              <a:tr h="370840">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Inductive</a:t>
                      </a:r>
                    </a:p>
                    <a:p>
                      <a:pPr algn="ctr"/>
                      <a:r>
                        <a:rPr lang="en-US" dirty="0">
                          <a:solidFill>
                            <a:schemeClr val="tx1"/>
                          </a:solidFill>
                        </a:rPr>
                        <a:t>Power </a:t>
                      </a:r>
                    </a:p>
                    <a:p>
                      <a:pPr algn="ctr"/>
                      <a:r>
                        <a:rPr lang="en-US" dirty="0">
                          <a:solidFill>
                            <a:schemeClr val="tx1"/>
                          </a:solidFill>
                        </a:rPr>
                        <a:t>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Capacitive </a:t>
                      </a:r>
                    </a:p>
                    <a:p>
                      <a:pPr algn="ctr"/>
                      <a:r>
                        <a:rPr lang="en-US" dirty="0">
                          <a:solidFill>
                            <a:schemeClr val="tx1"/>
                          </a:solidFill>
                        </a:rPr>
                        <a:t>Power </a:t>
                      </a:r>
                    </a:p>
                    <a:p>
                      <a:pPr algn="ctr"/>
                      <a:r>
                        <a:rPr lang="en-US" dirty="0">
                          <a:solidFill>
                            <a:schemeClr val="tx1"/>
                          </a:solidFill>
                        </a:rPr>
                        <a:t>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41796533"/>
                  </a:ext>
                </a:extLst>
              </a:tr>
              <a:tr h="370840">
                <a:tc>
                  <a:txBody>
                    <a:bodyPr/>
                    <a:lstStyle/>
                    <a:p>
                      <a:pPr algn="ctr"/>
                      <a:r>
                        <a:rPr lang="en-US" dirty="0"/>
                        <a:t>Transfer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Varying 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Varying 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656843"/>
                  </a:ext>
                </a:extLst>
              </a:tr>
              <a:tr h="370840">
                <a:tc>
                  <a:txBody>
                    <a:bodyPr/>
                    <a:lstStyle/>
                    <a:p>
                      <a:pPr algn="ctr"/>
                      <a:r>
                        <a:rPr lang="en-US" dirty="0"/>
                        <a:t>Power Ratings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2598241"/>
                  </a:ext>
                </a:extLst>
              </a:tr>
              <a:tr h="370840">
                <a:tc>
                  <a:txBody>
                    <a:bodyPr/>
                    <a:lstStyle/>
                    <a:p>
                      <a:pPr algn="ctr"/>
                      <a:r>
                        <a:rPr lang="en-US" dirty="0"/>
                        <a:t>Frequencies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591035"/>
                  </a:ext>
                </a:extLst>
              </a:tr>
              <a:tr h="370840">
                <a:tc>
                  <a:txBody>
                    <a:bodyPr/>
                    <a:lstStyle/>
                    <a:p>
                      <a:pPr algn="ctr"/>
                      <a:r>
                        <a:rPr lang="en-US" dirty="0"/>
                        <a:t>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6679422"/>
                  </a:ext>
                </a:extLst>
              </a:tr>
              <a:tr h="370840">
                <a:tc>
                  <a:txBody>
                    <a:bodyPr/>
                    <a:lstStyle/>
                    <a:p>
                      <a:pPr algn="ctr"/>
                      <a:r>
                        <a:rPr lang="en-US" dirty="0"/>
                        <a:t>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080434"/>
                  </a:ext>
                </a:extLst>
              </a:tr>
            </a:tbl>
          </a:graphicData>
        </a:graphic>
      </p:graphicFrame>
    </p:spTree>
    <p:extLst>
      <p:ext uri="{BB962C8B-B14F-4D97-AF65-F5344CB8AC3E}">
        <p14:creationId xmlns:p14="http://schemas.microsoft.com/office/powerpoint/2010/main" val="4287169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Inductive Power Transfer</a:t>
            </a:r>
            <a:endParaRPr lang="en-US" dirty="0"/>
          </a:p>
        </p:txBody>
      </p:sp>
      <p:pic>
        <p:nvPicPr>
          <p:cNvPr id="8" name="Picture 7">
            <a:extLst>
              <a:ext uri="{FF2B5EF4-FFF2-40B4-BE49-F238E27FC236}">
                <a16:creationId xmlns:a16="http://schemas.microsoft.com/office/drawing/2014/main" id="{DDC7EEA8-EB3B-4A9B-8923-920C92A396E8}"/>
              </a:ext>
            </a:extLst>
          </p:cNvPr>
          <p:cNvPicPr>
            <a:picLocks noChangeAspect="1"/>
          </p:cNvPicPr>
          <p:nvPr/>
        </p:nvPicPr>
        <p:blipFill>
          <a:blip r:embed="rId3"/>
          <a:stretch>
            <a:fillRect/>
          </a:stretch>
        </p:blipFill>
        <p:spPr>
          <a:xfrm>
            <a:off x="517574" y="2188368"/>
            <a:ext cx="6225019" cy="2166937"/>
          </a:xfrm>
          <a:prstGeom prst="rect">
            <a:avLst/>
          </a:prstGeom>
        </p:spPr>
      </p:pic>
      <p:sp>
        <p:nvSpPr>
          <p:cNvPr id="6" name="TextBox 5">
            <a:extLst>
              <a:ext uri="{FF2B5EF4-FFF2-40B4-BE49-F238E27FC236}">
                <a16:creationId xmlns:a16="http://schemas.microsoft.com/office/drawing/2014/main" id="{1B08BC90-A6D9-4FD4-8B60-A75291C080D7}"/>
              </a:ext>
            </a:extLst>
          </p:cNvPr>
          <p:cNvSpPr txBox="1"/>
          <p:nvPr/>
        </p:nvSpPr>
        <p:spPr>
          <a:xfrm>
            <a:off x="7000875" y="2363895"/>
            <a:ext cx="4581525" cy="1815882"/>
          </a:xfrm>
          <a:prstGeom prst="rect">
            <a:avLst/>
          </a:prstGeom>
          <a:noFill/>
        </p:spPr>
        <p:txBody>
          <a:bodyPr wrap="square" rtlCol="0">
            <a:spAutoFit/>
          </a:bodyPr>
          <a:lstStyle/>
          <a:p>
            <a:pPr marL="342900" indent="-342900">
              <a:buAutoNum type="arabicPeriod"/>
            </a:pPr>
            <a:r>
              <a:rPr lang="en-US" sz="2800" dirty="0">
                <a:latin typeface="+mj-lt"/>
              </a:rPr>
              <a:t>DC/AC converter</a:t>
            </a:r>
          </a:p>
          <a:p>
            <a:pPr marL="342900" indent="-342900">
              <a:buAutoNum type="arabicPeriod"/>
            </a:pPr>
            <a:r>
              <a:rPr lang="en-US" sz="2800" dirty="0">
                <a:latin typeface="+mj-lt"/>
              </a:rPr>
              <a:t>Compensation Circuits</a:t>
            </a:r>
          </a:p>
          <a:p>
            <a:pPr marL="342900" indent="-342900">
              <a:buAutoNum type="arabicPeriod"/>
            </a:pPr>
            <a:r>
              <a:rPr lang="en-US" sz="2800" dirty="0">
                <a:latin typeface="+mj-lt"/>
              </a:rPr>
              <a:t>Transmitter/Receiver Coils</a:t>
            </a:r>
          </a:p>
          <a:p>
            <a:pPr marL="342900" indent="-342900">
              <a:buAutoNum type="arabicPeriod"/>
            </a:pPr>
            <a:r>
              <a:rPr lang="en-US" sz="2800" dirty="0">
                <a:latin typeface="+mj-lt"/>
              </a:rPr>
              <a:t>AC/DC Rectifiers</a:t>
            </a:r>
          </a:p>
        </p:txBody>
      </p:sp>
    </p:spTree>
    <p:extLst>
      <p:ext uri="{BB962C8B-B14F-4D97-AF65-F5344CB8AC3E}">
        <p14:creationId xmlns:p14="http://schemas.microsoft.com/office/powerpoint/2010/main" val="26743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a:xfrm>
            <a:off x="609600" y="274638"/>
            <a:ext cx="10972800" cy="1143000"/>
          </a:xfrm>
        </p:spPr>
        <p:txBody>
          <a:bodyPr>
            <a:normAutofit/>
          </a:bodyPr>
          <a:lstStyle/>
          <a:p>
            <a:r>
              <a:rPr lang="en-US" b="1" dirty="0">
                <a:solidFill>
                  <a:srgbClr val="C20024"/>
                </a:solidFill>
                <a:cs typeface="Arial" panose="020B0604020202020204" pitchFamily="34" charset="0"/>
              </a:rPr>
              <a:t>Compensation Topologies</a:t>
            </a:r>
            <a:endParaRPr lang="en-US" dirty="0"/>
          </a:p>
        </p:txBody>
      </p:sp>
      <p:pic>
        <p:nvPicPr>
          <p:cNvPr id="3" name="Picture 2">
            <a:extLst>
              <a:ext uri="{FF2B5EF4-FFF2-40B4-BE49-F238E27FC236}">
                <a16:creationId xmlns:a16="http://schemas.microsoft.com/office/drawing/2014/main" id="{50AB29E4-6C06-4ECA-BEC9-28374696E02C}"/>
              </a:ext>
            </a:extLst>
          </p:cNvPr>
          <p:cNvPicPr>
            <a:picLocks noChangeAspect="1"/>
          </p:cNvPicPr>
          <p:nvPr/>
        </p:nvPicPr>
        <p:blipFill>
          <a:blip r:embed="rId3"/>
          <a:stretch>
            <a:fillRect/>
          </a:stretch>
        </p:blipFill>
        <p:spPr>
          <a:xfrm>
            <a:off x="262178" y="1387399"/>
            <a:ext cx="6715604" cy="2297113"/>
          </a:xfrm>
          <a:prstGeom prst="rect">
            <a:avLst/>
          </a:prstGeom>
        </p:spPr>
      </p:pic>
      <p:sp>
        <p:nvSpPr>
          <p:cNvPr id="5" name="TextBox 4">
            <a:extLst>
              <a:ext uri="{FF2B5EF4-FFF2-40B4-BE49-F238E27FC236}">
                <a16:creationId xmlns:a16="http://schemas.microsoft.com/office/drawing/2014/main" id="{4D095554-EC2A-44E7-8846-AD326E4BBC7D}"/>
              </a:ext>
            </a:extLst>
          </p:cNvPr>
          <p:cNvSpPr txBox="1"/>
          <p:nvPr/>
        </p:nvSpPr>
        <p:spPr>
          <a:xfrm>
            <a:off x="2320926" y="3811602"/>
            <a:ext cx="4146550" cy="1631216"/>
          </a:xfrm>
          <a:prstGeom prst="rect">
            <a:avLst/>
          </a:prstGeom>
          <a:noFill/>
        </p:spPr>
        <p:txBody>
          <a:bodyPr wrap="square" rtlCol="0">
            <a:spAutoFit/>
          </a:bodyPr>
          <a:lstStyle/>
          <a:p>
            <a:r>
              <a:rPr lang="en-US" sz="2500" b="1" dirty="0">
                <a:latin typeface="+mj-lt"/>
              </a:rPr>
              <a:t>a) </a:t>
            </a:r>
            <a:r>
              <a:rPr lang="en-US" sz="2500" dirty="0">
                <a:latin typeface="+mj-lt"/>
              </a:rPr>
              <a:t>Series-series     </a:t>
            </a:r>
          </a:p>
          <a:p>
            <a:r>
              <a:rPr lang="en-US" sz="2500" b="1" dirty="0">
                <a:latin typeface="+mj-lt"/>
              </a:rPr>
              <a:t>b)</a:t>
            </a:r>
            <a:r>
              <a:rPr lang="en-US" sz="2500" dirty="0">
                <a:latin typeface="+mj-lt"/>
              </a:rPr>
              <a:t> Parallel-series     </a:t>
            </a:r>
          </a:p>
          <a:p>
            <a:r>
              <a:rPr lang="en-US" sz="2500" b="1" dirty="0">
                <a:latin typeface="+mj-lt"/>
              </a:rPr>
              <a:t>c) </a:t>
            </a:r>
            <a:r>
              <a:rPr lang="en-US" sz="2500" dirty="0">
                <a:latin typeface="+mj-lt"/>
              </a:rPr>
              <a:t>Series-parallel  </a:t>
            </a:r>
          </a:p>
          <a:p>
            <a:r>
              <a:rPr lang="en-US" sz="2500" b="1" dirty="0">
                <a:latin typeface="+mj-lt"/>
              </a:rPr>
              <a:t>d) </a:t>
            </a:r>
            <a:r>
              <a:rPr lang="en-US" sz="2500" dirty="0">
                <a:latin typeface="+mj-lt"/>
              </a:rPr>
              <a:t>Parallel-parallel</a:t>
            </a:r>
          </a:p>
        </p:txBody>
      </p:sp>
      <p:graphicFrame>
        <p:nvGraphicFramePr>
          <p:cNvPr id="6" name="Table 5">
            <a:extLst>
              <a:ext uri="{FF2B5EF4-FFF2-40B4-BE49-F238E27FC236}">
                <a16:creationId xmlns:a16="http://schemas.microsoft.com/office/drawing/2014/main" id="{5D060725-9B6E-4FE3-BA75-B2E4A51B874D}"/>
              </a:ext>
            </a:extLst>
          </p:cNvPr>
          <p:cNvGraphicFramePr>
            <a:graphicFrameLocks noGrp="1"/>
          </p:cNvGraphicFramePr>
          <p:nvPr>
            <p:extLst/>
          </p:nvPr>
        </p:nvGraphicFramePr>
        <p:xfrm>
          <a:off x="7075726" y="1532730"/>
          <a:ext cx="4752496" cy="3792539"/>
        </p:xfrm>
        <a:graphic>
          <a:graphicData uri="http://schemas.openxmlformats.org/drawingml/2006/table">
            <a:tbl>
              <a:tblPr firstRow="1" firstCol="1" bandRow="1">
                <a:tableStyleId>{0E3FDE45-AF77-4B5C-9715-49D594BDF05E}</a:tableStyleId>
              </a:tblPr>
              <a:tblGrid>
                <a:gridCol w="2249623">
                  <a:extLst>
                    <a:ext uri="{9D8B030D-6E8A-4147-A177-3AD203B41FA5}">
                      <a16:colId xmlns:a16="http://schemas.microsoft.com/office/drawing/2014/main" val="1464664615"/>
                    </a:ext>
                  </a:extLst>
                </a:gridCol>
                <a:gridCol w="2502873">
                  <a:extLst>
                    <a:ext uri="{9D8B030D-6E8A-4147-A177-3AD203B41FA5}">
                      <a16:colId xmlns:a16="http://schemas.microsoft.com/office/drawing/2014/main" val="1468343584"/>
                    </a:ext>
                  </a:extLst>
                </a:gridCol>
              </a:tblGrid>
              <a:tr h="681981">
                <a:tc gridSpan="2">
                  <a:txBody>
                    <a:bodyPr/>
                    <a:lstStyle/>
                    <a:p>
                      <a:pPr marL="0" marR="0" algn="ctr">
                        <a:lnSpc>
                          <a:spcPct val="100000"/>
                        </a:lnSpc>
                        <a:spcBef>
                          <a:spcPts val="0"/>
                        </a:spcBef>
                        <a:spcAft>
                          <a:spcPts val="0"/>
                        </a:spcAft>
                      </a:pPr>
                      <a:r>
                        <a:rPr lang="tr-TR" sz="2000" b="1" dirty="0">
                          <a:solidFill>
                            <a:schemeClr val="tx1"/>
                          </a:solidFill>
                          <a:effectLst/>
                          <a:latin typeface="+mj-lt"/>
                          <a:ea typeface="SimSun" panose="02010600030101010101" pitchFamily="2" charset="-122"/>
                          <a:cs typeface="Arial" panose="020B0604020202020204" pitchFamily="34" charset="0"/>
                        </a:rPr>
                        <a:t>Series-Series</a:t>
                      </a:r>
                      <a:r>
                        <a:rPr lang="en-US" sz="2000" b="1" dirty="0">
                          <a:solidFill>
                            <a:schemeClr val="tx1"/>
                          </a:solidFill>
                          <a:effectLst/>
                          <a:latin typeface="+mj-lt"/>
                          <a:ea typeface="SimSun" panose="02010600030101010101" pitchFamily="2" charset="-122"/>
                          <a:cs typeface="Arial" panose="020B0604020202020204" pitchFamily="34" charset="0"/>
                        </a:rPr>
                        <a:t> Compensation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lnSpc>
                          <a:spcPct val="100000"/>
                        </a:lnSpc>
                        <a:spcBef>
                          <a:spcPts val="0"/>
                        </a:spcBef>
                        <a:spcAft>
                          <a:spcPts val="0"/>
                        </a:spcAft>
                      </a:pP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7344335"/>
                  </a:ext>
                </a:extLst>
              </a:tr>
              <a:tr h="564519">
                <a:tc>
                  <a:txBody>
                    <a:bodyPr/>
                    <a:lstStyle/>
                    <a:p>
                      <a:pPr marL="0" marR="0" algn="ctr" defTabSz="914400" rtl="0" eaLnBrk="1" latinLnBrk="0" hangingPunct="1">
                        <a:lnSpc>
                          <a:spcPct val="100000"/>
                        </a:lnSpc>
                        <a:spcBef>
                          <a:spcPts val="0"/>
                        </a:spcBef>
                        <a:spcAft>
                          <a:spcPts val="0"/>
                        </a:spcAft>
                      </a:pPr>
                      <a:r>
                        <a:rPr lang="tr-TR" sz="2000" b="0" kern="1200" dirty="0">
                          <a:solidFill>
                            <a:schemeClr val="tx1"/>
                          </a:solidFill>
                          <a:effectLst/>
                          <a:latin typeface="+mj-lt"/>
                          <a:ea typeface="+mn-ea"/>
                          <a:cs typeface="Arial" panose="020B0604020202020204" pitchFamily="34" charset="0"/>
                        </a:rPr>
                        <a:t>Source </a:t>
                      </a:r>
                      <a:r>
                        <a:rPr lang="tr-TR" sz="2000" b="0" kern="1200" dirty="0" err="1">
                          <a:solidFill>
                            <a:schemeClr val="tx1"/>
                          </a:solidFill>
                          <a:effectLst/>
                          <a:latin typeface="+mj-lt"/>
                          <a:ea typeface="+mn-ea"/>
                          <a:cs typeface="Arial" panose="020B0604020202020204" pitchFamily="34" charset="0"/>
                        </a:rPr>
                        <a:t>Type</a:t>
                      </a:r>
                      <a:endParaRPr lang="en-US" sz="2000" b="0" kern="1200" dirty="0">
                        <a:solidFill>
                          <a:schemeClr val="tx1"/>
                        </a:solidFill>
                        <a:effectLst/>
                        <a:latin typeface="+mj-lt"/>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0000"/>
                        </a:lnSpc>
                        <a:spcBef>
                          <a:spcPts val="0"/>
                        </a:spcBef>
                        <a:spcAft>
                          <a:spcPts val="0"/>
                        </a:spcAft>
                      </a:pPr>
                      <a:r>
                        <a:rPr lang="en-US" sz="2000" b="0" dirty="0">
                          <a:solidFill>
                            <a:schemeClr val="tx1"/>
                          </a:solidFill>
                          <a:effectLst/>
                          <a:latin typeface="+mj-lt"/>
                          <a:ea typeface="SimSun" panose="02010600030101010101" pitchFamily="2" charset="-122"/>
                          <a:cs typeface="Arial" panose="020B0604020202020204" pitchFamily="34" charset="0"/>
                        </a:rPr>
                        <a:t>Voltage Source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4439759"/>
                  </a:ext>
                </a:extLst>
              </a:tr>
              <a:tr h="636510">
                <a:tc>
                  <a:txBody>
                    <a:bodyPr/>
                    <a:lstStyle/>
                    <a:p>
                      <a:pPr marL="0" marR="0" algn="ctr" defTabSz="914400" rtl="0" eaLnBrk="1" latinLnBrk="0" hangingPunct="1">
                        <a:lnSpc>
                          <a:spcPct val="100000"/>
                        </a:lnSpc>
                        <a:spcBef>
                          <a:spcPts val="0"/>
                        </a:spcBef>
                        <a:spcAft>
                          <a:spcPts val="0"/>
                        </a:spcAft>
                      </a:pPr>
                      <a:r>
                        <a:rPr lang="en-US" sz="2000" b="0" kern="1200" dirty="0">
                          <a:solidFill>
                            <a:schemeClr val="tx1"/>
                          </a:solidFill>
                          <a:effectLst/>
                          <a:latin typeface="+mj-lt"/>
                          <a:ea typeface="+mn-ea"/>
                          <a:cs typeface="Arial" panose="020B0604020202020204" pitchFamily="34" charset="0"/>
                        </a:rPr>
                        <a:t>Resonant frequency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lnSpc>
                          <a:spcPct val="100000"/>
                        </a:lnSpc>
                        <a:spcBef>
                          <a:spcPts val="0"/>
                        </a:spcBef>
                        <a:spcAft>
                          <a:spcPts val="0"/>
                        </a:spcAft>
                      </a:pPr>
                      <a:r>
                        <a:rPr lang="en-US" sz="2000" b="0" kern="1200" dirty="0">
                          <a:solidFill>
                            <a:schemeClr val="tx1"/>
                          </a:solidFill>
                          <a:effectLst/>
                          <a:latin typeface="+mj-lt"/>
                          <a:ea typeface="+mn-ea"/>
                          <a:cs typeface="Arial" panose="020B0604020202020204" pitchFamily="34" charset="0"/>
                        </a:rPr>
                        <a:t>Load Independent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03660571"/>
                  </a:ext>
                </a:extLst>
              </a:tr>
              <a:tr h="732951">
                <a:tc>
                  <a:txBody>
                    <a:bodyPr/>
                    <a:lstStyle/>
                    <a:p>
                      <a:pPr marL="0" marR="0" algn="ctr" defTabSz="914400" rtl="0" eaLnBrk="1" latinLnBrk="0" hangingPunct="1">
                        <a:lnSpc>
                          <a:spcPct val="100000"/>
                        </a:lnSpc>
                        <a:spcBef>
                          <a:spcPts val="0"/>
                        </a:spcBef>
                        <a:spcAft>
                          <a:spcPts val="0"/>
                        </a:spcAft>
                      </a:pPr>
                      <a:r>
                        <a:rPr lang="en-US" sz="2000" b="0" kern="1200" dirty="0">
                          <a:solidFill>
                            <a:schemeClr val="tx1"/>
                          </a:solidFill>
                          <a:effectLst/>
                          <a:latin typeface="+mj-lt"/>
                          <a:ea typeface="+mn-ea"/>
                          <a:cs typeface="Arial" panose="020B0604020202020204" pitchFamily="34" charset="0"/>
                        </a:rPr>
                        <a:t>Resonant frequency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lnSpc>
                          <a:spcPct val="100000"/>
                        </a:lnSpc>
                        <a:spcBef>
                          <a:spcPts val="0"/>
                        </a:spcBef>
                        <a:spcAft>
                          <a:spcPts val="0"/>
                        </a:spcAft>
                      </a:pPr>
                      <a:r>
                        <a:rPr lang="tr-TR" sz="2000" b="0" kern="1200" dirty="0" err="1">
                          <a:solidFill>
                            <a:schemeClr val="tx1"/>
                          </a:solidFill>
                          <a:effectLst/>
                          <a:latin typeface="+mj-lt"/>
                          <a:ea typeface="+mn-ea"/>
                          <a:cs typeface="Arial" panose="020B0604020202020204" pitchFamily="34" charset="0"/>
                        </a:rPr>
                        <a:t>Coupling</a:t>
                      </a:r>
                      <a:r>
                        <a:rPr lang="tr-TR" sz="2000" b="0" kern="1200" dirty="0">
                          <a:solidFill>
                            <a:schemeClr val="tx1"/>
                          </a:solidFill>
                          <a:effectLst/>
                          <a:latin typeface="+mj-lt"/>
                          <a:ea typeface="+mn-ea"/>
                          <a:cs typeface="Arial" panose="020B0604020202020204" pitchFamily="34" charset="0"/>
                        </a:rPr>
                        <a:t> </a:t>
                      </a:r>
                      <a:r>
                        <a:rPr lang="en-US" sz="2000" b="0" kern="1200" dirty="0">
                          <a:solidFill>
                            <a:schemeClr val="tx1"/>
                          </a:solidFill>
                          <a:effectLst/>
                          <a:latin typeface="+mj-lt"/>
                          <a:ea typeface="+mn-ea"/>
                          <a:cs typeface="Arial" panose="020B0604020202020204" pitchFamily="34" charset="0"/>
                        </a:rPr>
                        <a:t>In</a:t>
                      </a:r>
                      <a:r>
                        <a:rPr lang="tr-TR" sz="2000" b="0" kern="1200" dirty="0" err="1">
                          <a:solidFill>
                            <a:schemeClr val="tx1"/>
                          </a:solidFill>
                          <a:effectLst/>
                          <a:latin typeface="+mj-lt"/>
                          <a:ea typeface="+mn-ea"/>
                          <a:cs typeface="Arial" panose="020B0604020202020204" pitchFamily="34" charset="0"/>
                        </a:rPr>
                        <a:t>dependent</a:t>
                      </a:r>
                      <a:endParaRPr lang="en-US" sz="2000" b="0" kern="1200" dirty="0">
                        <a:solidFill>
                          <a:schemeClr val="tx1"/>
                        </a:solidFill>
                        <a:effectLst/>
                        <a:latin typeface="+mj-lt"/>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50261396"/>
                  </a:ext>
                </a:extLst>
              </a:tr>
              <a:tr h="617221">
                <a:tc>
                  <a:txBody>
                    <a:bodyPr/>
                    <a:lstStyle/>
                    <a:p>
                      <a:pPr marL="0" marR="0" algn="ctr" defTabSz="914400" rtl="0" eaLnBrk="1" latinLnBrk="0" hangingPunct="1">
                        <a:lnSpc>
                          <a:spcPct val="100000"/>
                        </a:lnSpc>
                        <a:spcBef>
                          <a:spcPts val="0"/>
                        </a:spcBef>
                        <a:spcAft>
                          <a:spcPts val="0"/>
                        </a:spcAft>
                      </a:pPr>
                      <a:r>
                        <a:rPr lang="en-US" sz="2000" b="0" kern="1200" dirty="0">
                          <a:solidFill>
                            <a:schemeClr val="tx1"/>
                          </a:solidFill>
                          <a:effectLst/>
                          <a:latin typeface="+mj-lt"/>
                          <a:ea typeface="+mn-ea"/>
                          <a:cs typeface="Arial" panose="020B0604020202020204" pitchFamily="34" charset="0"/>
                        </a:rPr>
                        <a:t>No load operation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lnSpc>
                          <a:spcPct val="100000"/>
                        </a:lnSpc>
                        <a:spcBef>
                          <a:spcPts val="0"/>
                        </a:spcBef>
                        <a:spcAft>
                          <a:spcPts val="0"/>
                        </a:spcAft>
                      </a:pPr>
                      <a:r>
                        <a:rPr lang="en-US" sz="2000" b="0" kern="1200" dirty="0">
                          <a:solidFill>
                            <a:schemeClr val="tx1"/>
                          </a:solidFill>
                          <a:effectLst/>
                          <a:latin typeface="+mj-lt"/>
                          <a:ea typeface="+mn-ea"/>
                          <a:cs typeface="Arial" panose="020B0604020202020204" pitchFamily="34" charset="0"/>
                        </a:rPr>
                        <a:t>Short Circuit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918363251"/>
                  </a:ext>
                </a:extLst>
              </a:tr>
              <a:tr h="559357">
                <a:tc>
                  <a:txBody>
                    <a:bodyPr/>
                    <a:lstStyle/>
                    <a:p>
                      <a:pPr marL="0" marR="0" algn="ctr" defTabSz="914400" rtl="0" eaLnBrk="1" latinLnBrk="0" hangingPunct="1">
                        <a:lnSpc>
                          <a:spcPct val="100000"/>
                        </a:lnSpc>
                        <a:spcBef>
                          <a:spcPts val="0"/>
                        </a:spcBef>
                        <a:spcAft>
                          <a:spcPts val="0"/>
                        </a:spcAft>
                      </a:pPr>
                      <a:r>
                        <a:rPr lang="tr-TR" sz="2000" b="0" kern="1200" baseline="0" dirty="0" err="1">
                          <a:solidFill>
                            <a:schemeClr val="tx1"/>
                          </a:solidFill>
                          <a:effectLst/>
                          <a:latin typeface="+mj-lt"/>
                          <a:ea typeface="+mn-ea"/>
                          <a:cs typeface="Arial" panose="020B0604020202020204" pitchFamily="34" charset="0"/>
                        </a:rPr>
                        <a:t>Capacitor</a:t>
                      </a:r>
                      <a:r>
                        <a:rPr lang="en-US" sz="2000" b="0" kern="1200" baseline="0" dirty="0">
                          <a:solidFill>
                            <a:schemeClr val="tx1"/>
                          </a:solidFill>
                          <a:effectLst/>
                          <a:latin typeface="+mj-lt"/>
                          <a:ea typeface="+mn-ea"/>
                          <a:cs typeface="Arial" panose="020B0604020202020204" pitchFamily="34" charset="0"/>
                        </a:rPr>
                        <a:t> Size</a:t>
                      </a:r>
                      <a:endParaRPr lang="en-US" sz="2000" b="0" kern="1200" dirty="0">
                        <a:solidFill>
                          <a:schemeClr val="tx1"/>
                        </a:solidFill>
                        <a:effectLst/>
                        <a:latin typeface="+mj-lt"/>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lnSpc>
                          <a:spcPct val="100000"/>
                        </a:lnSpc>
                        <a:spcBef>
                          <a:spcPts val="0"/>
                        </a:spcBef>
                        <a:spcAft>
                          <a:spcPts val="0"/>
                        </a:spcAft>
                      </a:pPr>
                      <a:r>
                        <a:rPr lang="tr-TR" sz="2000" b="0" kern="1200" dirty="0" err="1">
                          <a:solidFill>
                            <a:schemeClr val="tx1"/>
                          </a:solidFill>
                          <a:effectLst/>
                          <a:latin typeface="+mj-lt"/>
                          <a:ea typeface="+mn-ea"/>
                          <a:cs typeface="Arial" panose="020B0604020202020204" pitchFamily="34" charset="0"/>
                        </a:rPr>
                        <a:t>Large</a:t>
                      </a:r>
                      <a:endParaRPr lang="en-US" sz="2000" b="0" kern="1200" dirty="0">
                        <a:solidFill>
                          <a:schemeClr val="tx1"/>
                        </a:solidFill>
                        <a:effectLst/>
                        <a:latin typeface="+mj-lt"/>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444917601"/>
                  </a:ext>
                </a:extLst>
              </a:tr>
            </a:tbl>
          </a:graphicData>
        </a:graphic>
      </p:graphicFrame>
    </p:spTree>
    <p:extLst>
      <p:ext uri="{BB962C8B-B14F-4D97-AF65-F5344CB8AC3E}">
        <p14:creationId xmlns:p14="http://schemas.microsoft.com/office/powerpoint/2010/main" val="1094268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a:xfrm>
            <a:off x="609600" y="274638"/>
            <a:ext cx="10972800" cy="1143000"/>
          </a:xfrm>
        </p:spPr>
        <p:txBody>
          <a:bodyPr>
            <a:normAutofit/>
          </a:bodyPr>
          <a:lstStyle/>
          <a:p>
            <a:r>
              <a:rPr lang="en-US" b="1" dirty="0">
                <a:solidFill>
                  <a:srgbClr val="C20024"/>
                </a:solidFill>
                <a:cs typeface="Arial" panose="020B0604020202020204" pitchFamily="34" charset="0"/>
              </a:rPr>
              <a:t>Zero Voltage Switching</a:t>
            </a:r>
            <a:endParaRPr lang="en-US" dirty="0"/>
          </a:p>
        </p:txBody>
      </p:sp>
      <p:pic>
        <p:nvPicPr>
          <p:cNvPr id="2" name="Picture 1">
            <a:extLst>
              <a:ext uri="{FF2B5EF4-FFF2-40B4-BE49-F238E27FC236}">
                <a16:creationId xmlns:a16="http://schemas.microsoft.com/office/drawing/2014/main" id="{9A7001E7-62A7-40F6-A008-7BE314274772}"/>
              </a:ext>
            </a:extLst>
          </p:cNvPr>
          <p:cNvPicPr>
            <a:picLocks noChangeAspect="1"/>
          </p:cNvPicPr>
          <p:nvPr/>
        </p:nvPicPr>
        <p:blipFill rotWithShape="1">
          <a:blip r:embed="rId3"/>
          <a:srcRect l="4262"/>
          <a:stretch/>
        </p:blipFill>
        <p:spPr>
          <a:xfrm>
            <a:off x="530796" y="1691218"/>
            <a:ext cx="5921056" cy="2745103"/>
          </a:xfrm>
          <a:prstGeom prst="rect">
            <a:avLst/>
          </a:prstGeom>
        </p:spPr>
      </p:pic>
      <p:pic>
        <p:nvPicPr>
          <p:cNvPr id="3" name="Picture 2">
            <a:extLst>
              <a:ext uri="{FF2B5EF4-FFF2-40B4-BE49-F238E27FC236}">
                <a16:creationId xmlns:a16="http://schemas.microsoft.com/office/drawing/2014/main" id="{CC07789A-D6EA-419B-AEA1-86A93E9B6576}"/>
              </a:ext>
            </a:extLst>
          </p:cNvPr>
          <p:cNvPicPr>
            <a:picLocks noChangeAspect="1"/>
          </p:cNvPicPr>
          <p:nvPr/>
        </p:nvPicPr>
        <p:blipFill rotWithShape="1">
          <a:blip r:embed="rId4"/>
          <a:srcRect l="5595"/>
          <a:stretch/>
        </p:blipFill>
        <p:spPr>
          <a:xfrm>
            <a:off x="6451852" y="1052727"/>
            <a:ext cx="4927348" cy="4022087"/>
          </a:xfrm>
          <a:prstGeom prst="rect">
            <a:avLst/>
          </a:prstGeom>
        </p:spPr>
      </p:pic>
      <p:sp>
        <p:nvSpPr>
          <p:cNvPr id="10" name="Rectangle 9">
            <a:extLst>
              <a:ext uri="{FF2B5EF4-FFF2-40B4-BE49-F238E27FC236}">
                <a16:creationId xmlns:a16="http://schemas.microsoft.com/office/drawing/2014/main" id="{21363858-3918-4127-98CE-99AFAEDEBBD2}"/>
              </a:ext>
            </a:extLst>
          </p:cNvPr>
          <p:cNvSpPr/>
          <p:nvPr/>
        </p:nvSpPr>
        <p:spPr>
          <a:xfrm>
            <a:off x="530796" y="5318726"/>
            <a:ext cx="11508798" cy="400110"/>
          </a:xfrm>
          <a:prstGeom prst="rect">
            <a:avLst/>
          </a:prstGeom>
        </p:spPr>
        <p:txBody>
          <a:bodyPr wrap="square">
            <a:spAutoFit/>
          </a:bodyPr>
          <a:lstStyle/>
          <a:p>
            <a:r>
              <a:rPr lang="en-US" sz="2000" dirty="0">
                <a:latin typeface="+mj-lt"/>
                <a:sym typeface="Wingdings" panose="05000000000000000000" pitchFamily="2" charset="2"/>
              </a:rPr>
              <a:t>Inductive region</a:t>
            </a:r>
            <a:r>
              <a:rPr lang="en-US" sz="2000" dirty="0">
                <a:latin typeface="+mj-lt"/>
              </a:rPr>
              <a:t> </a:t>
            </a:r>
            <a:r>
              <a:rPr lang="en-US" sz="2000" dirty="0">
                <a:latin typeface="+mj-lt"/>
                <a:sym typeface="Wingdings" panose="05000000000000000000" pitchFamily="2" charset="2"/>
              </a:rPr>
              <a:t> </a:t>
            </a:r>
            <a:r>
              <a:rPr lang="en-US" sz="2000" dirty="0">
                <a:latin typeface="+mj-lt"/>
              </a:rPr>
              <a:t>The capacitance of the switches discharges by the load current during dead time. </a:t>
            </a:r>
          </a:p>
        </p:txBody>
      </p:sp>
    </p:spTree>
    <p:extLst>
      <p:ext uri="{BB962C8B-B14F-4D97-AF65-F5344CB8AC3E}">
        <p14:creationId xmlns:p14="http://schemas.microsoft.com/office/powerpoint/2010/main" val="2692759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a:xfrm>
            <a:off x="609600" y="274638"/>
            <a:ext cx="10972800" cy="1143000"/>
          </a:xfrm>
        </p:spPr>
        <p:txBody>
          <a:bodyPr>
            <a:normAutofit/>
          </a:bodyPr>
          <a:lstStyle/>
          <a:p>
            <a:r>
              <a:rPr lang="en-US" b="1" dirty="0">
                <a:solidFill>
                  <a:srgbClr val="C20024"/>
                </a:solidFill>
                <a:cs typeface="Arial" panose="020B0604020202020204" pitchFamily="34" charset="0"/>
              </a:rPr>
              <a:t>Bifurcation Phenomenon</a:t>
            </a:r>
            <a:endParaRPr lang="en-US" dirty="0"/>
          </a:p>
        </p:txBody>
      </p:sp>
      <p:pic>
        <p:nvPicPr>
          <p:cNvPr id="5" name="Picture 4">
            <a:extLst>
              <a:ext uri="{FF2B5EF4-FFF2-40B4-BE49-F238E27FC236}">
                <a16:creationId xmlns:a16="http://schemas.microsoft.com/office/drawing/2014/main" id="{A10FA64E-7898-4623-8C66-BB4864B58529}"/>
              </a:ext>
            </a:extLst>
          </p:cNvPr>
          <p:cNvPicPr>
            <a:picLocks noChangeAspect="1"/>
          </p:cNvPicPr>
          <p:nvPr/>
        </p:nvPicPr>
        <p:blipFill rotWithShape="1">
          <a:blip r:embed="rId3"/>
          <a:srcRect l="5258" r="14492"/>
          <a:stretch/>
        </p:blipFill>
        <p:spPr>
          <a:xfrm>
            <a:off x="215905" y="1110288"/>
            <a:ext cx="4140568" cy="3793777"/>
          </a:xfrm>
          <a:prstGeom prst="rect">
            <a:avLst/>
          </a:prstGeom>
        </p:spPr>
      </p:pic>
      <p:pic>
        <p:nvPicPr>
          <p:cNvPr id="6" name="Picture 5">
            <a:extLst>
              <a:ext uri="{FF2B5EF4-FFF2-40B4-BE49-F238E27FC236}">
                <a16:creationId xmlns:a16="http://schemas.microsoft.com/office/drawing/2014/main" id="{4171B2CA-A383-44AC-8BF5-AB730F715B51}"/>
              </a:ext>
            </a:extLst>
          </p:cNvPr>
          <p:cNvPicPr>
            <a:picLocks noChangeAspect="1"/>
          </p:cNvPicPr>
          <p:nvPr/>
        </p:nvPicPr>
        <p:blipFill rotWithShape="1">
          <a:blip r:embed="rId4"/>
          <a:srcRect l="6440" r="4740"/>
          <a:stretch/>
        </p:blipFill>
        <p:spPr>
          <a:xfrm>
            <a:off x="7515636" y="1253878"/>
            <a:ext cx="4460634" cy="3650187"/>
          </a:xfrm>
          <a:prstGeom prst="rect">
            <a:avLst/>
          </a:prstGeom>
        </p:spPr>
      </p:pic>
      <p:pic>
        <p:nvPicPr>
          <p:cNvPr id="9" name="Picture 8">
            <a:extLst>
              <a:ext uri="{FF2B5EF4-FFF2-40B4-BE49-F238E27FC236}">
                <a16:creationId xmlns:a16="http://schemas.microsoft.com/office/drawing/2014/main" id="{265378DE-525C-4388-B25B-3AF09E8FA18E}"/>
              </a:ext>
            </a:extLst>
          </p:cNvPr>
          <p:cNvPicPr>
            <a:picLocks noChangeAspect="1"/>
          </p:cNvPicPr>
          <p:nvPr/>
        </p:nvPicPr>
        <p:blipFill>
          <a:blip r:embed="rId5"/>
          <a:stretch>
            <a:fillRect/>
          </a:stretch>
        </p:blipFill>
        <p:spPr>
          <a:xfrm>
            <a:off x="4098512" y="4412468"/>
            <a:ext cx="3133725" cy="1304925"/>
          </a:xfrm>
          <a:prstGeom prst="rect">
            <a:avLst/>
          </a:prstGeom>
        </p:spPr>
      </p:pic>
      <p:sp>
        <p:nvSpPr>
          <p:cNvPr id="12" name="TextBox 11">
            <a:extLst>
              <a:ext uri="{FF2B5EF4-FFF2-40B4-BE49-F238E27FC236}">
                <a16:creationId xmlns:a16="http://schemas.microsoft.com/office/drawing/2014/main" id="{DD50985D-C6EC-4EA8-B977-FC8AE4DF419E}"/>
              </a:ext>
            </a:extLst>
          </p:cNvPr>
          <p:cNvSpPr txBox="1"/>
          <p:nvPr/>
        </p:nvSpPr>
        <p:spPr>
          <a:xfrm>
            <a:off x="4441039" y="3031005"/>
            <a:ext cx="314799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Making control difficult</a:t>
            </a:r>
          </a:p>
          <a:p>
            <a:pPr marL="342900" indent="-342900">
              <a:buFont typeface="Arial" panose="020B0604020202020204" pitchFamily="34" charset="0"/>
              <a:buChar char="•"/>
            </a:pPr>
            <a:r>
              <a:rPr lang="en-US" sz="2000" dirty="0">
                <a:latin typeface="+mj-lt"/>
              </a:rPr>
              <a:t>Decreasing efficiency</a:t>
            </a:r>
          </a:p>
        </p:txBody>
      </p:sp>
      <p:sp>
        <p:nvSpPr>
          <p:cNvPr id="13" name="TextBox 12">
            <a:extLst>
              <a:ext uri="{FF2B5EF4-FFF2-40B4-BE49-F238E27FC236}">
                <a16:creationId xmlns:a16="http://schemas.microsoft.com/office/drawing/2014/main" id="{27103978-D9DA-4BB2-A054-150BDC2250FD}"/>
              </a:ext>
            </a:extLst>
          </p:cNvPr>
          <p:cNvSpPr txBox="1"/>
          <p:nvPr/>
        </p:nvSpPr>
        <p:spPr>
          <a:xfrm>
            <a:off x="5114112" y="1476723"/>
            <a:ext cx="1603361" cy="400110"/>
          </a:xfrm>
          <a:prstGeom prst="rect">
            <a:avLst/>
          </a:prstGeom>
          <a:noFill/>
        </p:spPr>
        <p:txBody>
          <a:bodyPr wrap="square" rtlCol="0">
            <a:spAutoFit/>
          </a:bodyPr>
          <a:lstStyle/>
          <a:p>
            <a:r>
              <a:rPr lang="en-US" sz="2000" dirty="0">
                <a:latin typeface="+mj-lt"/>
              </a:rPr>
              <a:t>Double-peak </a:t>
            </a:r>
          </a:p>
        </p:txBody>
      </p:sp>
      <p:cxnSp>
        <p:nvCxnSpPr>
          <p:cNvPr id="14" name="Straight Arrow Connector 13">
            <a:extLst>
              <a:ext uri="{FF2B5EF4-FFF2-40B4-BE49-F238E27FC236}">
                <a16:creationId xmlns:a16="http://schemas.microsoft.com/office/drawing/2014/main" id="{877C5F98-E843-4FE9-82B9-F2FA7293C052}"/>
              </a:ext>
            </a:extLst>
          </p:cNvPr>
          <p:cNvCxnSpPr>
            <a:cxnSpLocks/>
          </p:cNvCxnSpPr>
          <p:nvPr/>
        </p:nvCxnSpPr>
        <p:spPr>
          <a:xfrm>
            <a:off x="5915793" y="1876833"/>
            <a:ext cx="0" cy="294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260E27F-770A-4F05-9765-AB69CE93E322}"/>
                  </a:ext>
                </a:extLst>
              </p:cNvPr>
              <p:cNvSpPr txBox="1"/>
              <p:nvPr/>
            </p:nvSpPr>
            <p:spPr>
              <a:xfrm>
                <a:off x="4400516" y="2276943"/>
                <a:ext cx="3030554" cy="423770"/>
              </a:xfrm>
              <a:prstGeom prst="rect">
                <a:avLst/>
              </a:prstGeom>
              <a:noFill/>
            </p:spPr>
            <p:txBody>
              <a:bodyPr wrap="square" rtlCol="0">
                <a:spAutoFit/>
              </a:bodyPr>
              <a:lstStyle/>
              <a:p>
                <a14:m>
                  <m:oMath xmlns:m="http://schemas.openxmlformats.org/officeDocument/2006/math">
                    <m:sSub>
                      <m:sSubPr>
                        <m:ctrlPr>
                          <a:rPr lang="en-US" sz="2000" i="1" strike="sngStrike">
                            <a:latin typeface="Cambria Math" panose="02040503050406030204" pitchFamily="18" charset="0"/>
                            <a:sym typeface="Wingdings" panose="05000000000000000000" pitchFamily="2" charset="2"/>
                          </a:rPr>
                        </m:ctrlPr>
                      </m:sSubPr>
                      <m:e>
                        <m:r>
                          <a:rPr lang="en-US" sz="2000" i="1" strike="sngStrike">
                            <a:latin typeface="Cambria Math" panose="02040503050406030204" pitchFamily="18" charset="0"/>
                            <a:sym typeface="Wingdings" panose="05000000000000000000" pitchFamily="2" charset="2"/>
                          </a:rPr>
                          <m:t>𝑓</m:t>
                        </m:r>
                      </m:e>
                      <m:sub>
                        <m:r>
                          <a:rPr lang="en-US" sz="2000" i="1" strike="sngStrike">
                            <a:latin typeface="Cambria Math" panose="02040503050406030204" pitchFamily="18" charset="0"/>
                            <a:sym typeface="Wingdings" panose="05000000000000000000" pitchFamily="2" charset="2"/>
                          </a:rPr>
                          <m:t>𝑜𝑝</m:t>
                        </m:r>
                      </m:sub>
                    </m:sSub>
                    <m:r>
                      <a:rPr lang="en-US" sz="2000" i="1" strike="sngStrike">
                        <a:latin typeface="Cambria Math" panose="02040503050406030204" pitchFamily="18" charset="0"/>
                        <a:sym typeface="Wingdings" panose="05000000000000000000" pitchFamily="2" charset="2"/>
                      </a:rPr>
                      <m:t>&gt;</m:t>
                    </m:r>
                    <m:sSub>
                      <m:sSubPr>
                        <m:ctrlPr>
                          <a:rPr lang="en-US" sz="2000" i="1" strike="sngStrike">
                            <a:latin typeface="Cambria Math" panose="02040503050406030204" pitchFamily="18" charset="0"/>
                            <a:sym typeface="Wingdings" panose="05000000000000000000" pitchFamily="2" charset="2"/>
                          </a:rPr>
                        </m:ctrlPr>
                      </m:sSubPr>
                      <m:e>
                        <m:r>
                          <a:rPr lang="en-US" sz="2000" i="1" strike="sngStrike">
                            <a:latin typeface="Cambria Math" panose="02040503050406030204" pitchFamily="18" charset="0"/>
                            <a:sym typeface="Wingdings" panose="05000000000000000000" pitchFamily="2" charset="2"/>
                          </a:rPr>
                          <m:t>𝑓</m:t>
                        </m:r>
                      </m:e>
                      <m:sub>
                        <m:r>
                          <a:rPr lang="en-US" sz="2000" i="1" strike="sngStrike">
                            <a:latin typeface="Cambria Math" panose="02040503050406030204" pitchFamily="18" charset="0"/>
                            <a:sym typeface="Wingdings" panose="05000000000000000000" pitchFamily="2" charset="2"/>
                          </a:rPr>
                          <m:t>𝑟</m:t>
                        </m:r>
                      </m:sub>
                    </m:sSub>
                  </m:oMath>
                </a14:m>
                <a:r>
                  <a:rPr lang="en-US" sz="2000" strike="sngStrike" dirty="0">
                    <a:latin typeface="+mj-lt"/>
                    <a:sym typeface="Wingdings" panose="05000000000000000000" pitchFamily="2" charset="2"/>
                  </a:rPr>
                  <a:t> Inductive region</a:t>
                </a:r>
                <a:r>
                  <a:rPr lang="en-US" sz="2000" strike="sngStrike" dirty="0">
                    <a:latin typeface="+mj-lt"/>
                  </a:rPr>
                  <a:t> </a:t>
                </a:r>
              </a:p>
            </p:txBody>
          </p:sp>
        </mc:Choice>
        <mc:Fallback xmlns="">
          <p:sp>
            <p:nvSpPr>
              <p:cNvPr id="17" name="TextBox 16">
                <a:extLst>
                  <a:ext uri="{FF2B5EF4-FFF2-40B4-BE49-F238E27FC236}">
                    <a16:creationId xmlns:a16="http://schemas.microsoft.com/office/drawing/2014/main" id="{E260E27F-770A-4F05-9765-AB69CE93E322}"/>
                  </a:ext>
                </a:extLst>
              </p:cNvPr>
              <p:cNvSpPr txBox="1">
                <a:spLocks noRot="1" noChangeAspect="1" noMove="1" noResize="1" noEditPoints="1" noAdjustHandles="1" noChangeArrowheads="1" noChangeShapeType="1" noTextEdit="1"/>
              </p:cNvSpPr>
              <p:nvPr/>
            </p:nvSpPr>
            <p:spPr>
              <a:xfrm>
                <a:off x="4400516" y="2276943"/>
                <a:ext cx="3030554" cy="423770"/>
              </a:xfrm>
              <a:prstGeom prst="rect">
                <a:avLst/>
              </a:prstGeom>
              <a:blipFill>
                <a:blip r:embed="rId6"/>
                <a:stretch>
                  <a:fillRect l="-1006" t="-8696" r="-805" b="-2173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A6BD8D3-C315-4504-A646-13105D67470A}"/>
              </a:ext>
            </a:extLst>
          </p:cNvPr>
          <p:cNvCxnSpPr>
            <a:cxnSpLocks/>
            <a:stCxn id="17" idx="2"/>
          </p:cNvCxnSpPr>
          <p:nvPr/>
        </p:nvCxnSpPr>
        <p:spPr>
          <a:xfrm>
            <a:off x="5915793" y="2700713"/>
            <a:ext cx="0" cy="330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57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5851D-4004-47B3-9AA8-30FED5C1AB77}"/>
              </a:ext>
            </a:extLst>
          </p:cNvPr>
          <p:cNvSpPr>
            <a:spLocks noGrp="1"/>
          </p:cNvSpPr>
          <p:nvPr>
            <p:ph type="title"/>
          </p:nvPr>
        </p:nvSpPr>
        <p:spPr/>
        <p:txBody>
          <a:bodyPr/>
          <a:lstStyle/>
          <a:p>
            <a:r>
              <a:rPr lang="en-US" dirty="0">
                <a:solidFill>
                  <a:srgbClr val="C00000"/>
                </a:solidFill>
              </a:rPr>
              <a:t>DC Motor Drives</a:t>
            </a:r>
          </a:p>
        </p:txBody>
      </p:sp>
      <p:pic>
        <p:nvPicPr>
          <p:cNvPr id="5" name="Picture 4">
            <a:extLst>
              <a:ext uri="{FF2B5EF4-FFF2-40B4-BE49-F238E27FC236}">
                <a16:creationId xmlns:a16="http://schemas.microsoft.com/office/drawing/2014/main" id="{41EFD2DF-862C-4D00-BD52-F89A3DC3DB5F}"/>
              </a:ext>
            </a:extLst>
          </p:cNvPr>
          <p:cNvPicPr>
            <a:picLocks noChangeAspect="1"/>
          </p:cNvPicPr>
          <p:nvPr/>
        </p:nvPicPr>
        <p:blipFill>
          <a:blip r:embed="rId3"/>
          <a:stretch>
            <a:fillRect/>
          </a:stretch>
        </p:blipFill>
        <p:spPr>
          <a:xfrm>
            <a:off x="1093553" y="1500325"/>
            <a:ext cx="4409541" cy="1432870"/>
          </a:xfrm>
          <a:prstGeom prst="rect">
            <a:avLst/>
          </a:prstGeom>
        </p:spPr>
      </p:pic>
      <p:sp>
        <p:nvSpPr>
          <p:cNvPr id="9" name="TextBox 8">
            <a:extLst>
              <a:ext uri="{FF2B5EF4-FFF2-40B4-BE49-F238E27FC236}">
                <a16:creationId xmlns:a16="http://schemas.microsoft.com/office/drawing/2014/main" id="{DD0EA481-A685-4BB6-9BE1-35C5E7231ED1}"/>
              </a:ext>
            </a:extLst>
          </p:cNvPr>
          <p:cNvSpPr txBox="1"/>
          <p:nvPr/>
        </p:nvSpPr>
        <p:spPr>
          <a:xfrm>
            <a:off x="3566047" y="3000918"/>
            <a:ext cx="1937047" cy="646331"/>
          </a:xfrm>
          <a:prstGeom prst="rect">
            <a:avLst/>
          </a:prstGeom>
          <a:noFill/>
        </p:spPr>
        <p:txBody>
          <a:bodyPr wrap="square" rtlCol="0">
            <a:spAutoFit/>
          </a:bodyPr>
          <a:lstStyle/>
          <a:p>
            <a:pPr algn="ctr"/>
            <a:r>
              <a:rPr lang="en-US" dirty="0"/>
              <a:t>Constant field </a:t>
            </a:r>
          </a:p>
          <a:p>
            <a:pPr algn="ctr"/>
            <a:r>
              <a:rPr lang="en-US" dirty="0"/>
              <a:t>excitation</a:t>
            </a:r>
          </a:p>
        </p:txBody>
      </p:sp>
      <p:sp>
        <p:nvSpPr>
          <p:cNvPr id="10" name="TextBox 9">
            <a:extLst>
              <a:ext uri="{FF2B5EF4-FFF2-40B4-BE49-F238E27FC236}">
                <a16:creationId xmlns:a16="http://schemas.microsoft.com/office/drawing/2014/main" id="{04F9361B-C8B4-4C18-A346-FCFA67CF4BC0}"/>
              </a:ext>
            </a:extLst>
          </p:cNvPr>
          <p:cNvSpPr txBox="1"/>
          <p:nvPr/>
        </p:nvSpPr>
        <p:spPr>
          <a:xfrm>
            <a:off x="1253382" y="3004033"/>
            <a:ext cx="1937047" cy="646331"/>
          </a:xfrm>
          <a:prstGeom prst="rect">
            <a:avLst/>
          </a:prstGeom>
          <a:noFill/>
        </p:spPr>
        <p:txBody>
          <a:bodyPr wrap="square" rtlCol="0">
            <a:spAutoFit/>
          </a:bodyPr>
          <a:lstStyle/>
          <a:p>
            <a:pPr algn="ctr"/>
            <a:r>
              <a:rPr lang="en-US" dirty="0"/>
              <a:t>Varying</a:t>
            </a:r>
          </a:p>
          <a:p>
            <a:pPr algn="ctr"/>
            <a:r>
              <a:rPr lang="en-US" dirty="0"/>
              <a:t>armature voltage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236A09-1BA5-48C9-857B-2EF312C2F3DF}"/>
                  </a:ext>
                </a:extLst>
              </p:cNvPr>
              <p:cNvSpPr txBox="1"/>
              <p:nvPr/>
            </p:nvSpPr>
            <p:spPr>
              <a:xfrm>
                <a:off x="2885274" y="3773026"/>
                <a:ext cx="10375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m:t>
                          </m:r>
                        </m:sub>
                      </m:sSub>
                      <m:r>
                        <a:rPr lang="en-US" b="0" i="1" smtClean="0">
                          <a:latin typeface="Cambria Math" panose="02040503050406030204" pitchFamily="18" charset="0"/>
                        </a:rPr>
                        <m:t>𝜔</m:t>
                      </m:r>
                    </m:oMath>
                  </m:oMathPara>
                </a14:m>
                <a:endParaRPr lang="en-US" dirty="0"/>
              </a:p>
            </p:txBody>
          </p:sp>
        </mc:Choice>
        <mc:Fallback xmlns="">
          <p:sp>
            <p:nvSpPr>
              <p:cNvPr id="11" name="TextBox 10">
                <a:extLst>
                  <a:ext uri="{FF2B5EF4-FFF2-40B4-BE49-F238E27FC236}">
                    <a16:creationId xmlns:a16="http://schemas.microsoft.com/office/drawing/2014/main" id="{22236A09-1BA5-48C9-857B-2EF312C2F3DF}"/>
                  </a:ext>
                </a:extLst>
              </p:cNvPr>
              <p:cNvSpPr txBox="1">
                <a:spLocks noRot="1" noChangeAspect="1" noMove="1" noResize="1" noEditPoints="1" noAdjustHandles="1" noChangeArrowheads="1" noChangeShapeType="1" noTextEdit="1"/>
              </p:cNvSpPr>
              <p:nvPr/>
            </p:nvSpPr>
            <p:spPr>
              <a:xfrm>
                <a:off x="2885274" y="3773026"/>
                <a:ext cx="1037592" cy="276999"/>
              </a:xfrm>
              <a:prstGeom prst="rect">
                <a:avLst/>
              </a:prstGeom>
              <a:blipFill>
                <a:blip r:embed="rId4"/>
                <a:stretch>
                  <a:fillRect l="-4678" r="-233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760183-0951-4DCE-BEE0-B08241353BDA}"/>
                  </a:ext>
                </a:extLst>
              </p:cNvPr>
              <p:cNvSpPr txBox="1"/>
              <p:nvPr/>
            </p:nvSpPr>
            <p:spPr>
              <a:xfrm>
                <a:off x="3022752" y="4213739"/>
                <a:ext cx="871585" cy="276999"/>
              </a:xfrm>
              <a:prstGeom prst="rect">
                <a:avLst/>
              </a:prstGeom>
              <a:noFill/>
            </p:spPr>
            <p:txBody>
              <a:bodyPr wrap="none" lIns="0" tIns="0" rIns="0" bIns="0" rtlCol="0">
                <a:spAutoFit/>
              </a:bodyPr>
              <a:lstStyle/>
              <a:p>
                <a:r>
                  <a:rPr lang="en-US" b="0" dirty="0"/>
                  <a:t>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m:t>
                        </m:r>
                      </m:sub>
                    </m:sSub>
                  </m:oMath>
                </a14:m>
                <a:endParaRPr lang="en-US" dirty="0"/>
              </a:p>
            </p:txBody>
          </p:sp>
        </mc:Choice>
        <mc:Fallback xmlns="">
          <p:sp>
            <p:nvSpPr>
              <p:cNvPr id="12" name="TextBox 11">
                <a:extLst>
                  <a:ext uri="{FF2B5EF4-FFF2-40B4-BE49-F238E27FC236}">
                    <a16:creationId xmlns:a16="http://schemas.microsoft.com/office/drawing/2014/main" id="{44760183-0951-4DCE-BEE0-B08241353BDA}"/>
                  </a:ext>
                </a:extLst>
              </p:cNvPr>
              <p:cNvSpPr txBox="1">
                <a:spLocks noRot="1" noChangeAspect="1" noMove="1" noResize="1" noEditPoints="1" noAdjustHandles="1" noChangeArrowheads="1" noChangeShapeType="1" noTextEdit="1"/>
              </p:cNvSpPr>
              <p:nvPr/>
            </p:nvSpPr>
            <p:spPr>
              <a:xfrm>
                <a:off x="3022752" y="4213739"/>
                <a:ext cx="871585" cy="276999"/>
              </a:xfrm>
              <a:prstGeom prst="rect">
                <a:avLst/>
              </a:prstGeom>
              <a:blipFill>
                <a:blip r:embed="rId5"/>
                <a:stretch>
                  <a:fillRect l="-16783" t="-28261" r="-4895" b="-5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C764545-EDF4-4A21-901E-4289E1389EBF}"/>
              </a:ext>
            </a:extLst>
          </p:cNvPr>
          <p:cNvPicPr>
            <a:picLocks noChangeAspect="1"/>
          </p:cNvPicPr>
          <p:nvPr/>
        </p:nvPicPr>
        <p:blipFill>
          <a:blip r:embed="rId6"/>
          <a:stretch>
            <a:fillRect/>
          </a:stretch>
        </p:blipFill>
        <p:spPr>
          <a:xfrm>
            <a:off x="824490" y="4654452"/>
            <a:ext cx="4929677" cy="1075921"/>
          </a:xfrm>
          <a:prstGeom prst="rect">
            <a:avLst/>
          </a:prstGeom>
        </p:spPr>
      </p:pic>
      <p:pic>
        <p:nvPicPr>
          <p:cNvPr id="16" name="Picture 15">
            <a:extLst>
              <a:ext uri="{FF2B5EF4-FFF2-40B4-BE49-F238E27FC236}">
                <a16:creationId xmlns:a16="http://schemas.microsoft.com/office/drawing/2014/main" id="{CAD06866-5420-4E88-B9D1-E348CF6D308C}"/>
              </a:ext>
            </a:extLst>
          </p:cNvPr>
          <p:cNvPicPr>
            <a:picLocks noChangeAspect="1"/>
          </p:cNvPicPr>
          <p:nvPr/>
        </p:nvPicPr>
        <p:blipFill>
          <a:blip r:embed="rId7"/>
          <a:stretch>
            <a:fillRect/>
          </a:stretch>
        </p:blipFill>
        <p:spPr>
          <a:xfrm>
            <a:off x="6876605" y="1345812"/>
            <a:ext cx="4480756" cy="2301437"/>
          </a:xfrm>
          <a:prstGeom prst="rect">
            <a:avLst/>
          </a:prstGeom>
        </p:spPr>
      </p:pic>
      <p:sp>
        <p:nvSpPr>
          <p:cNvPr id="18" name="TextBox 17">
            <a:extLst>
              <a:ext uri="{FF2B5EF4-FFF2-40B4-BE49-F238E27FC236}">
                <a16:creationId xmlns:a16="http://schemas.microsoft.com/office/drawing/2014/main" id="{88E30EA5-B36D-4F3B-B7F8-A89F8BE05137}"/>
              </a:ext>
            </a:extLst>
          </p:cNvPr>
          <p:cNvSpPr txBox="1"/>
          <p:nvPr/>
        </p:nvSpPr>
        <p:spPr>
          <a:xfrm>
            <a:off x="2150691" y="5680716"/>
            <a:ext cx="1937047" cy="369332"/>
          </a:xfrm>
          <a:prstGeom prst="rect">
            <a:avLst/>
          </a:prstGeom>
          <a:noFill/>
        </p:spPr>
        <p:txBody>
          <a:bodyPr wrap="square" rtlCol="0">
            <a:spAutoFit/>
          </a:bodyPr>
          <a:lstStyle/>
          <a:p>
            <a:pPr algn="ctr"/>
            <a:r>
              <a:rPr lang="en-US" dirty="0"/>
              <a:t>Control diagram</a:t>
            </a:r>
          </a:p>
        </p:txBody>
      </p:sp>
      <p:pic>
        <p:nvPicPr>
          <p:cNvPr id="19" name="Picture 18">
            <a:extLst>
              <a:ext uri="{FF2B5EF4-FFF2-40B4-BE49-F238E27FC236}">
                <a16:creationId xmlns:a16="http://schemas.microsoft.com/office/drawing/2014/main" id="{1CA86664-B1FE-4BE9-883B-F53983B8B5D9}"/>
              </a:ext>
            </a:extLst>
          </p:cNvPr>
          <p:cNvPicPr>
            <a:picLocks noChangeAspect="1"/>
          </p:cNvPicPr>
          <p:nvPr/>
        </p:nvPicPr>
        <p:blipFill>
          <a:blip r:embed="rId8"/>
          <a:stretch>
            <a:fillRect/>
          </a:stretch>
        </p:blipFill>
        <p:spPr>
          <a:xfrm>
            <a:off x="6876605" y="3682310"/>
            <a:ext cx="4661503" cy="2306674"/>
          </a:xfrm>
          <a:prstGeom prst="rect">
            <a:avLst/>
          </a:prstGeom>
        </p:spPr>
      </p:pic>
    </p:spTree>
    <p:extLst>
      <p:ext uri="{BB962C8B-B14F-4D97-AF65-F5344CB8AC3E}">
        <p14:creationId xmlns:p14="http://schemas.microsoft.com/office/powerpoint/2010/main" val="283077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fontScale="90000"/>
          </a:bodyPr>
          <a:lstStyle/>
          <a:p>
            <a:r>
              <a:rPr lang="en-US" b="1" dirty="0">
                <a:solidFill>
                  <a:srgbClr val="C20024"/>
                </a:solidFill>
                <a:latin typeface="+mj-lt"/>
                <a:cs typeface="Arial" panose="020B0604020202020204" pitchFamily="34" charset="0"/>
              </a:rPr>
              <a:t>Conventional Inductive Power Transfer Based Contactless Slip Ring</a:t>
            </a:r>
            <a:endParaRPr lang="en-US" dirty="0">
              <a:latin typeface="+mj-lt"/>
            </a:endParaRPr>
          </a:p>
        </p:txBody>
      </p:sp>
      <p:pic>
        <p:nvPicPr>
          <p:cNvPr id="2" name="Picture 1">
            <a:extLst>
              <a:ext uri="{FF2B5EF4-FFF2-40B4-BE49-F238E27FC236}">
                <a16:creationId xmlns:a16="http://schemas.microsoft.com/office/drawing/2014/main" id="{FA347E35-97CB-4829-89C1-4914181E1E5B}"/>
              </a:ext>
            </a:extLst>
          </p:cNvPr>
          <p:cNvPicPr>
            <a:picLocks noChangeAspect="1"/>
          </p:cNvPicPr>
          <p:nvPr/>
        </p:nvPicPr>
        <p:blipFill>
          <a:blip r:embed="rId3"/>
          <a:stretch>
            <a:fillRect/>
          </a:stretch>
        </p:blipFill>
        <p:spPr>
          <a:xfrm>
            <a:off x="55400" y="1662001"/>
            <a:ext cx="6626738" cy="4439696"/>
          </a:xfrm>
          <a:prstGeom prst="rect">
            <a:avLst/>
          </a:prstGeom>
        </p:spPr>
      </p:pic>
      <p:sp>
        <p:nvSpPr>
          <p:cNvPr id="7" name="TextBox 6">
            <a:extLst>
              <a:ext uri="{FF2B5EF4-FFF2-40B4-BE49-F238E27FC236}">
                <a16:creationId xmlns:a16="http://schemas.microsoft.com/office/drawing/2014/main" id="{C14AC508-0491-48B9-96DA-661868C77509}"/>
              </a:ext>
            </a:extLst>
          </p:cNvPr>
          <p:cNvSpPr txBox="1"/>
          <p:nvPr/>
        </p:nvSpPr>
        <p:spPr>
          <a:xfrm>
            <a:off x="6581024" y="3514917"/>
            <a:ext cx="4581525" cy="369332"/>
          </a:xfrm>
          <a:prstGeom prst="rect">
            <a:avLst/>
          </a:prstGeom>
          <a:noFill/>
        </p:spPr>
        <p:txBody>
          <a:bodyPr wrap="square" rtlCol="0">
            <a:spAutoFit/>
          </a:bodyPr>
          <a:lstStyle/>
          <a:p>
            <a:r>
              <a:rPr lang="en-US" dirty="0">
                <a:latin typeface="+mj-lt"/>
              </a:rPr>
              <a:t>	 </a:t>
            </a:r>
          </a:p>
        </p:txBody>
      </p:sp>
      <p:sp>
        <p:nvSpPr>
          <p:cNvPr id="9" name="TextBox 8">
            <a:extLst>
              <a:ext uri="{FF2B5EF4-FFF2-40B4-BE49-F238E27FC236}">
                <a16:creationId xmlns:a16="http://schemas.microsoft.com/office/drawing/2014/main" id="{3C66D694-A6C5-4B6B-9CD1-C4D8D9DAD3E1}"/>
              </a:ext>
            </a:extLst>
          </p:cNvPr>
          <p:cNvSpPr txBox="1"/>
          <p:nvPr/>
        </p:nvSpPr>
        <p:spPr>
          <a:xfrm>
            <a:off x="6989563" y="1693838"/>
            <a:ext cx="4581525" cy="923330"/>
          </a:xfrm>
          <a:prstGeom prst="rect">
            <a:avLst/>
          </a:prstGeom>
          <a:noFill/>
        </p:spPr>
        <p:txBody>
          <a:bodyPr wrap="square" rtlCol="0">
            <a:spAutoFit/>
          </a:bodyPr>
          <a:lstStyle/>
          <a:p>
            <a:r>
              <a:rPr lang="en-US" dirty="0">
                <a:latin typeface="+mj-lt"/>
              </a:rPr>
              <a:t>Two converters:</a:t>
            </a:r>
          </a:p>
          <a:p>
            <a:pPr marL="971550" lvl="1" indent="-514350">
              <a:buFont typeface="+mj-lt"/>
              <a:buAutoNum type="arabicPeriod"/>
            </a:pPr>
            <a:r>
              <a:rPr lang="en-US" dirty="0">
                <a:latin typeface="+mj-lt"/>
              </a:rPr>
              <a:t>To drive the motor</a:t>
            </a:r>
          </a:p>
          <a:p>
            <a:pPr marL="971550" lvl="1" indent="-514350">
              <a:buFont typeface="+mj-lt"/>
              <a:buAutoNum type="arabicPeriod"/>
            </a:pPr>
            <a:r>
              <a:rPr lang="en-US" dirty="0">
                <a:latin typeface="+mj-lt"/>
              </a:rPr>
              <a:t>To excite the Tx coil 	 </a:t>
            </a:r>
          </a:p>
        </p:txBody>
      </p:sp>
      <p:sp>
        <p:nvSpPr>
          <p:cNvPr id="10" name="TextBox 9">
            <a:extLst>
              <a:ext uri="{FF2B5EF4-FFF2-40B4-BE49-F238E27FC236}">
                <a16:creationId xmlns:a16="http://schemas.microsoft.com/office/drawing/2014/main" id="{824C25FA-AEA9-4D31-9B57-7FAE773881C3}"/>
              </a:ext>
            </a:extLst>
          </p:cNvPr>
          <p:cNvSpPr txBox="1"/>
          <p:nvPr/>
        </p:nvSpPr>
        <p:spPr>
          <a:xfrm>
            <a:off x="6431284" y="4800982"/>
            <a:ext cx="5362575" cy="369332"/>
          </a:xfrm>
          <a:prstGeom prst="rect">
            <a:avLst/>
          </a:prstGeom>
          <a:noFill/>
        </p:spPr>
        <p:txBody>
          <a:bodyPr wrap="square" rtlCol="0">
            <a:spAutoFit/>
          </a:bodyPr>
          <a:lstStyle/>
          <a:p>
            <a:r>
              <a:rPr lang="en-US" dirty="0">
                <a:latin typeface="+mj-lt"/>
              </a:rPr>
              <a:t>The WPT converter </a:t>
            </a:r>
            <a:r>
              <a:rPr lang="en-US" dirty="0">
                <a:latin typeface="+mj-lt"/>
                <a:sym typeface="Wingdings" panose="05000000000000000000" pitchFamily="2" charset="2"/>
              </a:rPr>
              <a:t> generating high frequency </a:t>
            </a:r>
            <a:r>
              <a:rPr lang="en-US" dirty="0">
                <a:latin typeface="+mj-lt"/>
              </a:rPr>
              <a:t> </a:t>
            </a:r>
          </a:p>
        </p:txBody>
      </p:sp>
      <p:sp>
        <p:nvSpPr>
          <p:cNvPr id="11" name="TextBox 10">
            <a:extLst>
              <a:ext uri="{FF2B5EF4-FFF2-40B4-BE49-F238E27FC236}">
                <a16:creationId xmlns:a16="http://schemas.microsoft.com/office/drawing/2014/main" id="{96615A92-D25B-4F62-A274-EF23B8023C20}"/>
              </a:ext>
            </a:extLst>
          </p:cNvPr>
          <p:cNvSpPr txBox="1"/>
          <p:nvPr/>
        </p:nvSpPr>
        <p:spPr>
          <a:xfrm>
            <a:off x="6358279" y="3439152"/>
            <a:ext cx="5516325" cy="369332"/>
          </a:xfrm>
          <a:prstGeom prst="rect">
            <a:avLst/>
          </a:prstGeom>
          <a:noFill/>
        </p:spPr>
        <p:txBody>
          <a:bodyPr wrap="square" rtlCol="0">
            <a:spAutoFit/>
          </a:bodyPr>
          <a:lstStyle/>
          <a:p>
            <a:r>
              <a:rPr lang="en-US" dirty="0">
                <a:latin typeface="+mj-lt"/>
              </a:rPr>
              <a:t>The motor drive </a:t>
            </a:r>
            <a:r>
              <a:rPr lang="en-US" dirty="0">
                <a:latin typeface="+mj-lt"/>
                <a:sym typeface="Wingdings" panose="05000000000000000000" pitchFamily="2" charset="2"/>
              </a:rPr>
              <a:t> generating low and high frequencies </a:t>
            </a:r>
            <a:r>
              <a:rPr lang="en-US" dirty="0">
                <a:latin typeface="+mj-lt"/>
              </a:rPr>
              <a:t> </a:t>
            </a:r>
          </a:p>
        </p:txBody>
      </p:sp>
      <p:cxnSp>
        <p:nvCxnSpPr>
          <p:cNvPr id="5" name="Straight Arrow Connector 4">
            <a:extLst>
              <a:ext uri="{FF2B5EF4-FFF2-40B4-BE49-F238E27FC236}">
                <a16:creationId xmlns:a16="http://schemas.microsoft.com/office/drawing/2014/main" id="{80BFAA57-5CB8-4207-B19D-B21844316927}"/>
              </a:ext>
            </a:extLst>
          </p:cNvPr>
          <p:cNvCxnSpPr>
            <a:cxnSpLocks/>
            <a:endCxn id="17" idx="2"/>
          </p:cNvCxnSpPr>
          <p:nvPr/>
        </p:nvCxnSpPr>
        <p:spPr>
          <a:xfrm flipH="1" flipV="1">
            <a:off x="9112572" y="3234701"/>
            <a:ext cx="1259494" cy="251333"/>
          </a:xfrm>
          <a:prstGeom prst="straightConnector1">
            <a:avLst/>
          </a:prstGeom>
          <a:ln w="254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F00BB5-DA03-4FBD-BB4F-A57DB7224723}"/>
              </a:ext>
            </a:extLst>
          </p:cNvPr>
          <p:cNvSpPr txBox="1"/>
          <p:nvPr/>
        </p:nvSpPr>
        <p:spPr>
          <a:xfrm>
            <a:off x="6274263" y="2836814"/>
            <a:ext cx="4714875" cy="369332"/>
          </a:xfrm>
          <a:prstGeom prst="rect">
            <a:avLst/>
          </a:prstGeom>
          <a:noFill/>
        </p:spPr>
        <p:txBody>
          <a:bodyPr wrap="square" rtlCol="0">
            <a:spAutoFit/>
          </a:bodyPr>
          <a:lstStyle/>
          <a:p>
            <a:r>
              <a:rPr lang="en-US" dirty="0">
                <a:solidFill>
                  <a:schemeClr val="accent2">
                    <a:lumMod val="75000"/>
                  </a:schemeClr>
                </a:solidFill>
                <a:latin typeface="+mj-lt"/>
              </a:rPr>
              <a:t>                   Motor </a:t>
            </a:r>
            <a:r>
              <a:rPr lang="en-US" dirty="0">
                <a:solidFill>
                  <a:schemeClr val="accent2">
                    <a:lumMod val="75000"/>
                  </a:schemeClr>
                </a:solidFill>
                <a:latin typeface="+mj-lt"/>
                <a:sym typeface="Wingdings" panose="05000000000000000000" pitchFamily="2" charset="2"/>
              </a:rPr>
              <a:t> </a:t>
            </a:r>
            <a:r>
              <a:rPr lang="en-US" dirty="0">
                <a:solidFill>
                  <a:schemeClr val="accent2">
                    <a:lumMod val="75000"/>
                  </a:schemeClr>
                </a:solidFill>
                <a:latin typeface="+mj-lt"/>
              </a:rPr>
              <a:t>attenuated in motor current</a:t>
            </a:r>
          </a:p>
        </p:txBody>
      </p:sp>
      <p:cxnSp>
        <p:nvCxnSpPr>
          <p:cNvPr id="16" name="Straight Arrow Connector 15">
            <a:extLst>
              <a:ext uri="{FF2B5EF4-FFF2-40B4-BE49-F238E27FC236}">
                <a16:creationId xmlns:a16="http://schemas.microsoft.com/office/drawing/2014/main" id="{DB3D1F8B-5321-4E68-A51F-4058D26E460B}"/>
              </a:ext>
            </a:extLst>
          </p:cNvPr>
          <p:cNvCxnSpPr>
            <a:cxnSpLocks/>
            <a:endCxn id="29" idx="0"/>
          </p:cNvCxnSpPr>
          <p:nvPr/>
        </p:nvCxnSpPr>
        <p:spPr>
          <a:xfrm flipH="1">
            <a:off x="8978557" y="5185953"/>
            <a:ext cx="1261593" cy="316967"/>
          </a:xfrm>
          <a:prstGeom prst="straightConnector1">
            <a:avLst/>
          </a:prstGeom>
          <a:ln w="254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75581E-24F5-429C-B18C-C86D172F8F14}"/>
              </a:ext>
            </a:extLst>
          </p:cNvPr>
          <p:cNvSpPr txBox="1"/>
          <p:nvPr/>
        </p:nvSpPr>
        <p:spPr>
          <a:xfrm>
            <a:off x="6682137" y="5518559"/>
            <a:ext cx="5362575" cy="369332"/>
          </a:xfrm>
          <a:prstGeom prst="rect">
            <a:avLst/>
          </a:prstGeom>
          <a:noFill/>
        </p:spPr>
        <p:txBody>
          <a:bodyPr wrap="square" rtlCol="0">
            <a:spAutoFit/>
          </a:bodyPr>
          <a:lstStyle/>
          <a:p>
            <a:r>
              <a:rPr lang="en-US" dirty="0">
                <a:solidFill>
                  <a:schemeClr val="accent2">
                    <a:lumMod val="75000"/>
                  </a:schemeClr>
                </a:solidFill>
                <a:latin typeface="+mj-lt"/>
              </a:rPr>
              <a:t>The WPT system </a:t>
            </a:r>
            <a:r>
              <a:rPr lang="en-US" dirty="0">
                <a:solidFill>
                  <a:schemeClr val="accent2">
                    <a:lumMod val="75000"/>
                  </a:schemeClr>
                </a:solidFill>
                <a:latin typeface="+mj-lt"/>
                <a:sym typeface="Wingdings" panose="05000000000000000000" pitchFamily="2" charset="2"/>
              </a:rPr>
              <a:t></a:t>
            </a:r>
            <a:r>
              <a:rPr lang="en-US" dirty="0">
                <a:solidFill>
                  <a:schemeClr val="accent2">
                    <a:lumMod val="75000"/>
                  </a:schemeClr>
                </a:solidFill>
                <a:latin typeface="+mj-lt"/>
              </a:rPr>
              <a:t>behaves like band-pass filter</a:t>
            </a:r>
          </a:p>
        </p:txBody>
      </p:sp>
      <p:sp>
        <p:nvSpPr>
          <p:cNvPr id="24" name="TextBox 23">
            <a:extLst>
              <a:ext uri="{FF2B5EF4-FFF2-40B4-BE49-F238E27FC236}">
                <a16:creationId xmlns:a16="http://schemas.microsoft.com/office/drawing/2014/main" id="{7ED0C17A-DF7E-4A65-93F6-A64D920CB10E}"/>
              </a:ext>
            </a:extLst>
          </p:cNvPr>
          <p:cNvSpPr txBox="1"/>
          <p:nvPr/>
        </p:nvSpPr>
        <p:spPr>
          <a:xfrm>
            <a:off x="6292483" y="4032189"/>
            <a:ext cx="4714875" cy="369332"/>
          </a:xfrm>
          <a:prstGeom prst="rect">
            <a:avLst/>
          </a:prstGeom>
          <a:noFill/>
        </p:spPr>
        <p:txBody>
          <a:bodyPr wrap="square" rtlCol="0">
            <a:spAutoFit/>
          </a:bodyPr>
          <a:lstStyle/>
          <a:p>
            <a:r>
              <a:rPr lang="en-US" dirty="0">
                <a:solidFill>
                  <a:schemeClr val="accent2">
                    <a:lumMod val="75000"/>
                  </a:schemeClr>
                </a:solidFill>
                <a:latin typeface="+mj-lt"/>
              </a:rPr>
              <a:t>                   Motor </a:t>
            </a:r>
            <a:r>
              <a:rPr lang="en-US" dirty="0">
                <a:solidFill>
                  <a:schemeClr val="accent2">
                    <a:lumMod val="75000"/>
                  </a:schemeClr>
                </a:solidFill>
                <a:latin typeface="+mj-lt"/>
                <a:sym typeface="Wingdings" panose="05000000000000000000" pitchFamily="2" charset="2"/>
              </a:rPr>
              <a:t> </a:t>
            </a:r>
            <a:r>
              <a:rPr lang="en-US" dirty="0">
                <a:solidFill>
                  <a:schemeClr val="accent2">
                    <a:lumMod val="75000"/>
                  </a:schemeClr>
                </a:solidFill>
                <a:latin typeface="+mj-lt"/>
              </a:rPr>
              <a:t>used to drive</a:t>
            </a:r>
          </a:p>
        </p:txBody>
      </p:sp>
      <p:cxnSp>
        <p:nvCxnSpPr>
          <p:cNvPr id="25" name="Straight Arrow Connector 24">
            <a:extLst>
              <a:ext uri="{FF2B5EF4-FFF2-40B4-BE49-F238E27FC236}">
                <a16:creationId xmlns:a16="http://schemas.microsoft.com/office/drawing/2014/main" id="{9FDA9455-9735-4281-9E84-3D6575EC7646}"/>
              </a:ext>
            </a:extLst>
          </p:cNvPr>
          <p:cNvCxnSpPr>
            <a:cxnSpLocks/>
            <a:stCxn id="23" idx="2"/>
            <a:endCxn id="22" idx="0"/>
          </p:cNvCxnSpPr>
          <p:nvPr/>
        </p:nvCxnSpPr>
        <p:spPr>
          <a:xfrm flipH="1">
            <a:off x="8460050" y="3845853"/>
            <a:ext cx="1021176" cy="194365"/>
          </a:xfrm>
          <a:prstGeom prst="straightConnector1">
            <a:avLst/>
          </a:prstGeom>
          <a:ln w="254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04018BF-56A1-4E4B-8B8B-19D2200B7678}"/>
              </a:ext>
            </a:extLst>
          </p:cNvPr>
          <p:cNvSpPr/>
          <p:nvPr/>
        </p:nvSpPr>
        <p:spPr>
          <a:xfrm>
            <a:off x="10104050" y="3489611"/>
            <a:ext cx="441417" cy="373961"/>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0C41A08-FB5D-4EC7-A443-FDC6027FA9C6}"/>
              </a:ext>
            </a:extLst>
          </p:cNvPr>
          <p:cNvSpPr/>
          <p:nvPr/>
        </p:nvSpPr>
        <p:spPr>
          <a:xfrm>
            <a:off x="7236006" y="2860740"/>
            <a:ext cx="3753132" cy="373961"/>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1FCAD1-F87A-4F79-98E0-9EEB1137E740}"/>
              </a:ext>
            </a:extLst>
          </p:cNvPr>
          <p:cNvSpPr/>
          <p:nvPr/>
        </p:nvSpPr>
        <p:spPr>
          <a:xfrm>
            <a:off x="7311788" y="4040218"/>
            <a:ext cx="2296523" cy="37396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7C9BA5-29FF-4625-9B08-2A441CB92586}"/>
              </a:ext>
            </a:extLst>
          </p:cNvPr>
          <p:cNvSpPr/>
          <p:nvPr/>
        </p:nvSpPr>
        <p:spPr>
          <a:xfrm>
            <a:off x="9296400" y="3471892"/>
            <a:ext cx="369651" cy="37396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4EF1F21-87C6-4877-9C65-4588C727D878}"/>
              </a:ext>
            </a:extLst>
          </p:cNvPr>
          <p:cNvSpPr/>
          <p:nvPr/>
        </p:nvSpPr>
        <p:spPr>
          <a:xfrm>
            <a:off x="9666051" y="4811992"/>
            <a:ext cx="1423967" cy="373961"/>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7C87624-8FA8-4B10-8335-86CE7F060E95}"/>
              </a:ext>
            </a:extLst>
          </p:cNvPr>
          <p:cNvSpPr/>
          <p:nvPr/>
        </p:nvSpPr>
        <p:spPr>
          <a:xfrm>
            <a:off x="6682138" y="5502920"/>
            <a:ext cx="4592837" cy="373961"/>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18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5851D-4004-47B3-9AA8-30FED5C1AB77}"/>
              </a:ext>
            </a:extLst>
          </p:cNvPr>
          <p:cNvSpPr>
            <a:spLocks noGrp="1"/>
          </p:cNvSpPr>
          <p:nvPr>
            <p:ph type="title"/>
          </p:nvPr>
        </p:nvSpPr>
        <p:spPr/>
        <p:txBody>
          <a:bodyPr/>
          <a:lstStyle/>
          <a:p>
            <a:r>
              <a:rPr lang="en-US" dirty="0">
                <a:solidFill>
                  <a:srgbClr val="C00000"/>
                </a:solidFill>
              </a:rPr>
              <a:t>AC Motor Drives</a:t>
            </a:r>
          </a:p>
        </p:txBody>
      </p:sp>
      <p:sp>
        <p:nvSpPr>
          <p:cNvPr id="10" name="TextBox 9">
            <a:extLst>
              <a:ext uri="{FF2B5EF4-FFF2-40B4-BE49-F238E27FC236}">
                <a16:creationId xmlns:a16="http://schemas.microsoft.com/office/drawing/2014/main" id="{04F9361B-C8B4-4C18-A346-FCFA67CF4BC0}"/>
              </a:ext>
            </a:extLst>
          </p:cNvPr>
          <p:cNvSpPr txBox="1"/>
          <p:nvPr/>
        </p:nvSpPr>
        <p:spPr>
          <a:xfrm>
            <a:off x="2705921" y="3425978"/>
            <a:ext cx="7125271" cy="369332"/>
          </a:xfrm>
          <a:prstGeom prst="rect">
            <a:avLst/>
          </a:prstGeom>
          <a:noFill/>
        </p:spPr>
        <p:txBody>
          <a:bodyPr wrap="square" rtlCol="0">
            <a:spAutoFit/>
          </a:bodyPr>
          <a:lstStyle/>
          <a:p>
            <a:pPr algn="ctr"/>
            <a:r>
              <a:rPr lang="en-US" dirty="0"/>
              <a:t>Varying armature voltage and frequency</a:t>
            </a:r>
          </a:p>
        </p:txBody>
      </p:sp>
      <p:sp>
        <p:nvSpPr>
          <p:cNvPr id="18" name="TextBox 17">
            <a:extLst>
              <a:ext uri="{FF2B5EF4-FFF2-40B4-BE49-F238E27FC236}">
                <a16:creationId xmlns:a16="http://schemas.microsoft.com/office/drawing/2014/main" id="{88E30EA5-B36D-4F3B-B7F8-A89F8BE05137}"/>
              </a:ext>
            </a:extLst>
          </p:cNvPr>
          <p:cNvSpPr txBox="1"/>
          <p:nvPr/>
        </p:nvSpPr>
        <p:spPr>
          <a:xfrm>
            <a:off x="1808319" y="2970019"/>
            <a:ext cx="1937047" cy="369332"/>
          </a:xfrm>
          <a:prstGeom prst="rect">
            <a:avLst/>
          </a:prstGeom>
          <a:noFill/>
        </p:spPr>
        <p:txBody>
          <a:bodyPr wrap="square" rtlCol="0">
            <a:spAutoFit/>
          </a:bodyPr>
          <a:lstStyle/>
          <a:p>
            <a:pPr algn="ctr"/>
            <a:r>
              <a:rPr lang="en-US" dirty="0"/>
              <a:t>Induction motor</a:t>
            </a:r>
          </a:p>
        </p:txBody>
      </p:sp>
      <p:pic>
        <p:nvPicPr>
          <p:cNvPr id="2" name="Picture 1">
            <a:extLst>
              <a:ext uri="{FF2B5EF4-FFF2-40B4-BE49-F238E27FC236}">
                <a16:creationId xmlns:a16="http://schemas.microsoft.com/office/drawing/2014/main" id="{E49BA9AF-18E7-42B9-95A7-C360BE8FEC2E}"/>
              </a:ext>
            </a:extLst>
          </p:cNvPr>
          <p:cNvPicPr>
            <a:picLocks noChangeAspect="1"/>
          </p:cNvPicPr>
          <p:nvPr/>
        </p:nvPicPr>
        <p:blipFill>
          <a:blip r:embed="rId3"/>
          <a:stretch>
            <a:fillRect/>
          </a:stretch>
        </p:blipFill>
        <p:spPr>
          <a:xfrm>
            <a:off x="669023" y="1160277"/>
            <a:ext cx="5470093" cy="1666875"/>
          </a:xfrm>
          <a:prstGeom prst="rect">
            <a:avLst/>
          </a:prstGeom>
        </p:spPr>
      </p:pic>
      <p:pic>
        <p:nvPicPr>
          <p:cNvPr id="3" name="Picture 2">
            <a:extLst>
              <a:ext uri="{FF2B5EF4-FFF2-40B4-BE49-F238E27FC236}">
                <a16:creationId xmlns:a16="http://schemas.microsoft.com/office/drawing/2014/main" id="{0A057299-A8AB-4754-A51F-DE64863345EB}"/>
              </a:ext>
            </a:extLst>
          </p:cNvPr>
          <p:cNvPicPr>
            <a:picLocks noChangeAspect="1"/>
          </p:cNvPicPr>
          <p:nvPr/>
        </p:nvPicPr>
        <p:blipFill>
          <a:blip r:embed="rId4"/>
          <a:stretch>
            <a:fillRect/>
          </a:stretch>
        </p:blipFill>
        <p:spPr>
          <a:xfrm>
            <a:off x="6950446" y="1199537"/>
            <a:ext cx="4330798" cy="1845716"/>
          </a:xfrm>
          <a:prstGeom prst="rect">
            <a:avLst/>
          </a:prstGeom>
        </p:spPr>
      </p:pic>
      <p:sp>
        <p:nvSpPr>
          <p:cNvPr id="15" name="TextBox 14">
            <a:extLst>
              <a:ext uri="{FF2B5EF4-FFF2-40B4-BE49-F238E27FC236}">
                <a16:creationId xmlns:a16="http://schemas.microsoft.com/office/drawing/2014/main" id="{3CC9BD5E-CF89-4EB1-A4B9-9EBD4624BE36}"/>
              </a:ext>
            </a:extLst>
          </p:cNvPr>
          <p:cNvSpPr txBox="1"/>
          <p:nvPr/>
        </p:nvSpPr>
        <p:spPr>
          <a:xfrm>
            <a:off x="8153079" y="2981005"/>
            <a:ext cx="2806548" cy="369332"/>
          </a:xfrm>
          <a:prstGeom prst="rect">
            <a:avLst/>
          </a:prstGeom>
          <a:noFill/>
        </p:spPr>
        <p:txBody>
          <a:bodyPr wrap="square" rtlCol="0">
            <a:spAutoFit/>
          </a:bodyPr>
          <a:lstStyle/>
          <a:p>
            <a:pPr algn="ctr"/>
            <a:r>
              <a:rPr lang="en-US" dirty="0"/>
              <a:t>Synchronous motor</a:t>
            </a:r>
          </a:p>
        </p:txBody>
      </p:sp>
      <p:pic>
        <p:nvPicPr>
          <p:cNvPr id="7" name="Picture 6">
            <a:extLst>
              <a:ext uri="{FF2B5EF4-FFF2-40B4-BE49-F238E27FC236}">
                <a16:creationId xmlns:a16="http://schemas.microsoft.com/office/drawing/2014/main" id="{311A4F2C-3A72-401A-A00D-37E1BA23B7B1}"/>
              </a:ext>
            </a:extLst>
          </p:cNvPr>
          <p:cNvPicPr>
            <a:picLocks noChangeAspect="1"/>
          </p:cNvPicPr>
          <p:nvPr/>
        </p:nvPicPr>
        <p:blipFill>
          <a:blip r:embed="rId5"/>
          <a:stretch>
            <a:fillRect/>
          </a:stretch>
        </p:blipFill>
        <p:spPr>
          <a:xfrm>
            <a:off x="959981" y="3968565"/>
            <a:ext cx="5308575" cy="2211906"/>
          </a:xfrm>
          <a:prstGeom prst="rect">
            <a:avLst/>
          </a:prstGeom>
        </p:spPr>
      </p:pic>
      <p:pic>
        <p:nvPicPr>
          <p:cNvPr id="8" name="Picture 7">
            <a:extLst>
              <a:ext uri="{FF2B5EF4-FFF2-40B4-BE49-F238E27FC236}">
                <a16:creationId xmlns:a16="http://schemas.microsoft.com/office/drawing/2014/main" id="{CF1776E4-BF55-4B06-A8D9-36FC88056EE9}"/>
              </a:ext>
            </a:extLst>
          </p:cNvPr>
          <p:cNvPicPr>
            <a:picLocks noChangeAspect="1"/>
          </p:cNvPicPr>
          <p:nvPr/>
        </p:nvPicPr>
        <p:blipFill>
          <a:blip r:embed="rId6"/>
          <a:stretch>
            <a:fillRect/>
          </a:stretch>
        </p:blipFill>
        <p:spPr>
          <a:xfrm>
            <a:off x="7530307" y="4024753"/>
            <a:ext cx="4052093" cy="2099530"/>
          </a:xfrm>
          <a:prstGeom prst="rect">
            <a:avLst/>
          </a:prstGeom>
        </p:spPr>
      </p:pic>
    </p:spTree>
    <p:extLst>
      <p:ext uri="{BB962C8B-B14F-4D97-AF65-F5344CB8AC3E}">
        <p14:creationId xmlns:p14="http://schemas.microsoft.com/office/powerpoint/2010/main" val="240254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02E134-BEEF-48CD-ADCA-F0097A74205C}"/>
              </a:ext>
            </a:extLst>
          </p:cNvPr>
          <p:cNvPicPr>
            <a:picLocks noChangeAspect="1"/>
          </p:cNvPicPr>
          <p:nvPr/>
        </p:nvPicPr>
        <p:blipFill>
          <a:blip r:embed="rId3"/>
          <a:stretch>
            <a:fillRect/>
          </a:stretch>
        </p:blipFill>
        <p:spPr>
          <a:xfrm>
            <a:off x="6155821" y="803825"/>
            <a:ext cx="4524375" cy="3046263"/>
          </a:xfrm>
          <a:prstGeom prst="rect">
            <a:avLst/>
          </a:prstGeom>
        </p:spPr>
      </p:pic>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Conventional Modulation Technique</a:t>
            </a:r>
            <a:endParaRPr lang="en-US" dirty="0"/>
          </a:p>
        </p:txBody>
      </p:sp>
      <p:pic>
        <p:nvPicPr>
          <p:cNvPr id="7" name="Picture 6">
            <a:extLst>
              <a:ext uri="{FF2B5EF4-FFF2-40B4-BE49-F238E27FC236}">
                <a16:creationId xmlns:a16="http://schemas.microsoft.com/office/drawing/2014/main" id="{2EF1AA73-FCA0-45A0-BF0B-7855CFEC81EE}"/>
              </a:ext>
            </a:extLst>
          </p:cNvPr>
          <p:cNvPicPr>
            <a:picLocks noChangeAspect="1"/>
          </p:cNvPicPr>
          <p:nvPr/>
        </p:nvPicPr>
        <p:blipFill>
          <a:blip r:embed="rId4"/>
          <a:stretch>
            <a:fillRect/>
          </a:stretch>
        </p:blipFill>
        <p:spPr>
          <a:xfrm>
            <a:off x="541724" y="4378764"/>
            <a:ext cx="4524375" cy="2105025"/>
          </a:xfrm>
          <a:prstGeom prst="rect">
            <a:avLst/>
          </a:prstGeom>
        </p:spPr>
      </p:pic>
      <p:pic>
        <p:nvPicPr>
          <p:cNvPr id="11" name="Picture 10">
            <a:extLst>
              <a:ext uri="{FF2B5EF4-FFF2-40B4-BE49-F238E27FC236}">
                <a16:creationId xmlns:a16="http://schemas.microsoft.com/office/drawing/2014/main" id="{DDFB3DD1-4C82-4574-9A38-0B6705A5E75B}"/>
              </a:ext>
            </a:extLst>
          </p:cNvPr>
          <p:cNvPicPr>
            <a:picLocks noChangeAspect="1"/>
          </p:cNvPicPr>
          <p:nvPr/>
        </p:nvPicPr>
        <p:blipFill>
          <a:blip r:embed="rId5"/>
          <a:stretch>
            <a:fillRect/>
          </a:stretch>
        </p:blipFill>
        <p:spPr>
          <a:xfrm>
            <a:off x="541724" y="1417638"/>
            <a:ext cx="4429125" cy="1914525"/>
          </a:xfrm>
          <a:prstGeom prst="rect">
            <a:avLst/>
          </a:prstGeom>
        </p:spPr>
      </p:pic>
      <p:pic>
        <p:nvPicPr>
          <p:cNvPr id="9" name="Picture 8">
            <a:extLst>
              <a:ext uri="{FF2B5EF4-FFF2-40B4-BE49-F238E27FC236}">
                <a16:creationId xmlns:a16="http://schemas.microsoft.com/office/drawing/2014/main" id="{BE22BE0C-B355-4731-89A3-439E0227C1B6}"/>
              </a:ext>
            </a:extLst>
          </p:cNvPr>
          <p:cNvPicPr>
            <a:picLocks noChangeAspect="1"/>
          </p:cNvPicPr>
          <p:nvPr/>
        </p:nvPicPr>
        <p:blipFill>
          <a:blip r:embed="rId6"/>
          <a:stretch>
            <a:fillRect/>
          </a:stretch>
        </p:blipFill>
        <p:spPr>
          <a:xfrm>
            <a:off x="5622409" y="3757545"/>
            <a:ext cx="6153499" cy="2583488"/>
          </a:xfrm>
          <a:prstGeom prst="rect">
            <a:avLst/>
          </a:prstGeom>
        </p:spPr>
      </p:pic>
      <p:cxnSp>
        <p:nvCxnSpPr>
          <p:cNvPr id="12" name="Straight Arrow Connector 11">
            <a:extLst>
              <a:ext uri="{FF2B5EF4-FFF2-40B4-BE49-F238E27FC236}">
                <a16:creationId xmlns:a16="http://schemas.microsoft.com/office/drawing/2014/main" id="{7A125A4F-15A8-4D5E-9D92-B9701B1DEE93}"/>
              </a:ext>
            </a:extLst>
          </p:cNvPr>
          <p:cNvCxnSpPr>
            <a:cxnSpLocks/>
          </p:cNvCxnSpPr>
          <p:nvPr/>
        </p:nvCxnSpPr>
        <p:spPr>
          <a:xfrm flipV="1">
            <a:off x="2735602" y="3417298"/>
            <a:ext cx="4938" cy="9614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5B55A2E1-7CBF-42F8-99CA-87BAF3A9DD36}"/>
              </a:ext>
            </a:extLst>
          </p:cNvPr>
          <p:cNvCxnSpPr>
            <a:cxnSpLocks/>
          </p:cNvCxnSpPr>
          <p:nvPr/>
        </p:nvCxnSpPr>
        <p:spPr>
          <a:xfrm>
            <a:off x="5205158" y="2326955"/>
            <a:ext cx="113115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4624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Proposed Modulation Technique</a:t>
            </a:r>
            <a:endParaRPr lang="en-US" dirty="0"/>
          </a:p>
        </p:txBody>
      </p:sp>
      <p:pic>
        <p:nvPicPr>
          <p:cNvPr id="3" name="Picture 2">
            <a:extLst>
              <a:ext uri="{FF2B5EF4-FFF2-40B4-BE49-F238E27FC236}">
                <a16:creationId xmlns:a16="http://schemas.microsoft.com/office/drawing/2014/main" id="{5C21527E-72CF-4356-938A-8C1E55E59F0B}"/>
              </a:ext>
            </a:extLst>
          </p:cNvPr>
          <p:cNvPicPr>
            <a:picLocks noChangeAspect="1"/>
          </p:cNvPicPr>
          <p:nvPr/>
        </p:nvPicPr>
        <p:blipFill>
          <a:blip r:embed="rId3"/>
          <a:stretch>
            <a:fillRect/>
          </a:stretch>
        </p:blipFill>
        <p:spPr>
          <a:xfrm>
            <a:off x="3019250" y="3748085"/>
            <a:ext cx="6153499" cy="2583488"/>
          </a:xfrm>
          <a:prstGeom prst="rect">
            <a:avLst/>
          </a:prstGeom>
        </p:spPr>
      </p:pic>
      <p:pic>
        <p:nvPicPr>
          <p:cNvPr id="8" name="Picture 7">
            <a:extLst>
              <a:ext uri="{FF2B5EF4-FFF2-40B4-BE49-F238E27FC236}">
                <a16:creationId xmlns:a16="http://schemas.microsoft.com/office/drawing/2014/main" id="{E68E9303-9477-475C-A154-BE5496742522}"/>
              </a:ext>
            </a:extLst>
          </p:cNvPr>
          <p:cNvPicPr>
            <a:picLocks noChangeAspect="1"/>
          </p:cNvPicPr>
          <p:nvPr/>
        </p:nvPicPr>
        <p:blipFill rotWithShape="1">
          <a:blip r:embed="rId4"/>
          <a:srcRect t="6474"/>
          <a:stretch/>
        </p:blipFill>
        <p:spPr>
          <a:xfrm>
            <a:off x="1752600" y="1619253"/>
            <a:ext cx="3305175" cy="1490662"/>
          </a:xfrm>
          <a:prstGeom prst="rect">
            <a:avLst/>
          </a:prstGeom>
        </p:spPr>
      </p:pic>
      <p:pic>
        <p:nvPicPr>
          <p:cNvPr id="10" name="Picture 9">
            <a:extLst>
              <a:ext uri="{FF2B5EF4-FFF2-40B4-BE49-F238E27FC236}">
                <a16:creationId xmlns:a16="http://schemas.microsoft.com/office/drawing/2014/main" id="{6161F0E8-9149-4AB8-AAE8-F3CE6D4EFE99}"/>
              </a:ext>
            </a:extLst>
          </p:cNvPr>
          <p:cNvPicPr>
            <a:picLocks noChangeAspect="1"/>
          </p:cNvPicPr>
          <p:nvPr/>
        </p:nvPicPr>
        <p:blipFill>
          <a:blip r:embed="rId5"/>
          <a:stretch>
            <a:fillRect/>
          </a:stretch>
        </p:blipFill>
        <p:spPr>
          <a:xfrm>
            <a:off x="5667375" y="1090612"/>
            <a:ext cx="4772025" cy="2486025"/>
          </a:xfrm>
          <a:prstGeom prst="rect">
            <a:avLst/>
          </a:prstGeom>
        </p:spPr>
      </p:pic>
    </p:spTree>
    <p:extLst>
      <p:ext uri="{BB962C8B-B14F-4D97-AF65-F5344CB8AC3E}">
        <p14:creationId xmlns:p14="http://schemas.microsoft.com/office/powerpoint/2010/main" val="2412272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Proposed Modulation Technique</a:t>
            </a:r>
            <a:endParaRPr lang="en-US" dirty="0"/>
          </a:p>
        </p:txBody>
      </p:sp>
      <p:pic>
        <p:nvPicPr>
          <p:cNvPr id="4" name="Picture 3">
            <a:extLst>
              <a:ext uri="{FF2B5EF4-FFF2-40B4-BE49-F238E27FC236}">
                <a16:creationId xmlns:a16="http://schemas.microsoft.com/office/drawing/2014/main" id="{A9C01D8C-B053-44AA-B3E3-66D1EAE39CA5}"/>
              </a:ext>
            </a:extLst>
          </p:cNvPr>
          <p:cNvPicPr>
            <a:picLocks noChangeAspect="1"/>
          </p:cNvPicPr>
          <p:nvPr/>
        </p:nvPicPr>
        <p:blipFill>
          <a:blip r:embed="rId3"/>
          <a:stretch>
            <a:fillRect/>
          </a:stretch>
        </p:blipFill>
        <p:spPr>
          <a:xfrm>
            <a:off x="828674" y="1448230"/>
            <a:ext cx="3605893" cy="2750147"/>
          </a:xfrm>
          <a:prstGeom prst="rect">
            <a:avLst/>
          </a:prstGeom>
        </p:spPr>
      </p:pic>
      <p:pic>
        <p:nvPicPr>
          <p:cNvPr id="5" name="Picture 4">
            <a:extLst>
              <a:ext uri="{FF2B5EF4-FFF2-40B4-BE49-F238E27FC236}">
                <a16:creationId xmlns:a16="http://schemas.microsoft.com/office/drawing/2014/main" id="{A2CB3092-7E5B-41E8-841E-75480C6DBD14}"/>
              </a:ext>
            </a:extLst>
          </p:cNvPr>
          <p:cNvPicPr>
            <a:picLocks noChangeAspect="1"/>
          </p:cNvPicPr>
          <p:nvPr/>
        </p:nvPicPr>
        <p:blipFill>
          <a:blip r:embed="rId4"/>
          <a:stretch>
            <a:fillRect/>
          </a:stretch>
        </p:blipFill>
        <p:spPr>
          <a:xfrm>
            <a:off x="4532366" y="1417638"/>
            <a:ext cx="3724296" cy="2750147"/>
          </a:xfrm>
          <a:prstGeom prst="rect">
            <a:avLst/>
          </a:prstGeom>
        </p:spPr>
      </p:pic>
      <p:pic>
        <p:nvPicPr>
          <p:cNvPr id="6" name="Picture 5">
            <a:extLst>
              <a:ext uri="{FF2B5EF4-FFF2-40B4-BE49-F238E27FC236}">
                <a16:creationId xmlns:a16="http://schemas.microsoft.com/office/drawing/2014/main" id="{3B249564-FD60-4FC7-8984-21788C69EF06}"/>
              </a:ext>
            </a:extLst>
          </p:cNvPr>
          <p:cNvPicPr>
            <a:picLocks noChangeAspect="1"/>
          </p:cNvPicPr>
          <p:nvPr/>
        </p:nvPicPr>
        <p:blipFill>
          <a:blip r:embed="rId5"/>
          <a:stretch>
            <a:fillRect/>
          </a:stretch>
        </p:blipFill>
        <p:spPr>
          <a:xfrm>
            <a:off x="7972426" y="1432933"/>
            <a:ext cx="3876674" cy="2719555"/>
          </a:xfrm>
          <a:prstGeom prst="rect">
            <a:avLst/>
          </a:prstGeom>
        </p:spPr>
      </p:pic>
      <p:pic>
        <p:nvPicPr>
          <p:cNvPr id="7" name="Picture 6">
            <a:extLst>
              <a:ext uri="{FF2B5EF4-FFF2-40B4-BE49-F238E27FC236}">
                <a16:creationId xmlns:a16="http://schemas.microsoft.com/office/drawing/2014/main" id="{E52DC930-BE3E-478A-8895-B90CBD496173}"/>
              </a:ext>
            </a:extLst>
          </p:cNvPr>
          <p:cNvPicPr>
            <a:picLocks noChangeAspect="1"/>
          </p:cNvPicPr>
          <p:nvPr/>
        </p:nvPicPr>
        <p:blipFill>
          <a:blip r:embed="rId6"/>
          <a:stretch>
            <a:fillRect/>
          </a:stretch>
        </p:blipFill>
        <p:spPr>
          <a:xfrm>
            <a:off x="4532366" y="4800356"/>
            <a:ext cx="3028951" cy="1259941"/>
          </a:xfrm>
          <a:prstGeom prst="rect">
            <a:avLst/>
          </a:prstGeom>
        </p:spPr>
      </p:pic>
    </p:spTree>
    <p:extLst>
      <p:ext uri="{BB962C8B-B14F-4D97-AF65-F5344CB8AC3E}">
        <p14:creationId xmlns:p14="http://schemas.microsoft.com/office/powerpoint/2010/main" val="3612778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Wireless Power Transfer System Design</a:t>
            </a:r>
            <a:endParaRPr lang="en-US" dirty="0"/>
          </a:p>
        </p:txBody>
      </p:sp>
      <p:pic>
        <p:nvPicPr>
          <p:cNvPr id="3" name="Picture 2">
            <a:extLst>
              <a:ext uri="{FF2B5EF4-FFF2-40B4-BE49-F238E27FC236}">
                <a16:creationId xmlns:a16="http://schemas.microsoft.com/office/drawing/2014/main" id="{9DE4970D-F8F4-48B1-99DF-4C0AEA97AE95}"/>
              </a:ext>
            </a:extLst>
          </p:cNvPr>
          <p:cNvPicPr>
            <a:picLocks noChangeAspect="1"/>
          </p:cNvPicPr>
          <p:nvPr/>
        </p:nvPicPr>
        <p:blipFill>
          <a:blip r:embed="rId3"/>
          <a:stretch>
            <a:fillRect/>
          </a:stretch>
        </p:blipFill>
        <p:spPr>
          <a:xfrm>
            <a:off x="170461" y="1975644"/>
            <a:ext cx="6337924" cy="3218656"/>
          </a:xfrm>
          <a:prstGeom prst="rect">
            <a:avLst/>
          </a:prstGeom>
        </p:spPr>
      </p:pic>
      <p:pic>
        <p:nvPicPr>
          <p:cNvPr id="4" name="Picture 3">
            <a:extLst>
              <a:ext uri="{FF2B5EF4-FFF2-40B4-BE49-F238E27FC236}">
                <a16:creationId xmlns:a16="http://schemas.microsoft.com/office/drawing/2014/main" id="{473D0C36-FC5C-4F41-8041-A432A2DA7085}"/>
              </a:ext>
            </a:extLst>
          </p:cNvPr>
          <p:cNvPicPr>
            <a:picLocks noChangeAspect="1"/>
          </p:cNvPicPr>
          <p:nvPr/>
        </p:nvPicPr>
        <p:blipFill>
          <a:blip r:embed="rId4"/>
          <a:stretch>
            <a:fillRect/>
          </a:stretch>
        </p:blipFill>
        <p:spPr>
          <a:xfrm>
            <a:off x="5843587" y="1252537"/>
            <a:ext cx="6143625" cy="4581525"/>
          </a:xfrm>
          <a:prstGeom prst="rect">
            <a:avLst/>
          </a:prstGeom>
        </p:spPr>
      </p:pic>
    </p:spTree>
    <p:extLst>
      <p:ext uri="{BB962C8B-B14F-4D97-AF65-F5344CB8AC3E}">
        <p14:creationId xmlns:p14="http://schemas.microsoft.com/office/powerpoint/2010/main" val="3563365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Coil Design</a:t>
            </a:r>
            <a:endParaRPr lang="en-US" dirty="0"/>
          </a:p>
        </p:txBody>
      </p:sp>
      <p:pic>
        <p:nvPicPr>
          <p:cNvPr id="5" name="Picture 4">
            <a:extLst>
              <a:ext uri="{FF2B5EF4-FFF2-40B4-BE49-F238E27FC236}">
                <a16:creationId xmlns:a16="http://schemas.microsoft.com/office/drawing/2014/main" id="{2DF4FB58-9714-4737-9369-23FA2A4C6FB4}"/>
              </a:ext>
            </a:extLst>
          </p:cNvPr>
          <p:cNvPicPr>
            <a:picLocks noChangeAspect="1"/>
          </p:cNvPicPr>
          <p:nvPr/>
        </p:nvPicPr>
        <p:blipFill rotWithShape="1">
          <a:blip r:embed="rId3"/>
          <a:srcRect r="50390"/>
          <a:stretch/>
        </p:blipFill>
        <p:spPr>
          <a:xfrm>
            <a:off x="495300" y="1191393"/>
            <a:ext cx="4508500" cy="2872810"/>
          </a:xfrm>
          <a:prstGeom prst="rect">
            <a:avLst/>
          </a:prstGeom>
        </p:spPr>
      </p:pic>
      <p:pic>
        <p:nvPicPr>
          <p:cNvPr id="6" name="Picture 5">
            <a:extLst>
              <a:ext uri="{FF2B5EF4-FFF2-40B4-BE49-F238E27FC236}">
                <a16:creationId xmlns:a16="http://schemas.microsoft.com/office/drawing/2014/main" id="{D8082ABB-D8E7-4DF3-B23F-04139F138344}"/>
              </a:ext>
            </a:extLst>
          </p:cNvPr>
          <p:cNvPicPr>
            <a:picLocks noChangeAspect="1"/>
          </p:cNvPicPr>
          <p:nvPr/>
        </p:nvPicPr>
        <p:blipFill rotWithShape="1">
          <a:blip r:embed="rId3"/>
          <a:srcRect l="58034"/>
          <a:stretch/>
        </p:blipFill>
        <p:spPr>
          <a:xfrm>
            <a:off x="1549400" y="3636864"/>
            <a:ext cx="3568700" cy="2688188"/>
          </a:xfrm>
          <a:prstGeom prst="rect">
            <a:avLst/>
          </a:prstGeom>
        </p:spPr>
      </p:pic>
      <p:pic>
        <p:nvPicPr>
          <p:cNvPr id="7" name="Picture 6">
            <a:extLst>
              <a:ext uri="{FF2B5EF4-FFF2-40B4-BE49-F238E27FC236}">
                <a16:creationId xmlns:a16="http://schemas.microsoft.com/office/drawing/2014/main" id="{61880F2C-E40D-4EB8-9A64-FF8EF955EC61}"/>
              </a:ext>
            </a:extLst>
          </p:cNvPr>
          <p:cNvPicPr>
            <a:picLocks noChangeAspect="1"/>
          </p:cNvPicPr>
          <p:nvPr/>
        </p:nvPicPr>
        <p:blipFill>
          <a:blip r:embed="rId4"/>
          <a:stretch>
            <a:fillRect/>
          </a:stretch>
        </p:blipFill>
        <p:spPr>
          <a:xfrm>
            <a:off x="6057900" y="1191393"/>
            <a:ext cx="5000625" cy="4972050"/>
          </a:xfrm>
          <a:prstGeom prst="rect">
            <a:avLst/>
          </a:prstGeom>
        </p:spPr>
      </p:pic>
    </p:spTree>
    <p:extLst>
      <p:ext uri="{BB962C8B-B14F-4D97-AF65-F5344CB8AC3E}">
        <p14:creationId xmlns:p14="http://schemas.microsoft.com/office/powerpoint/2010/main" val="1427962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Impedance Modelling and Control</a:t>
            </a:r>
            <a:endParaRPr lang="en-US" dirty="0"/>
          </a:p>
        </p:txBody>
      </p:sp>
      <p:pic>
        <p:nvPicPr>
          <p:cNvPr id="3" name="Picture 2">
            <a:extLst>
              <a:ext uri="{FF2B5EF4-FFF2-40B4-BE49-F238E27FC236}">
                <a16:creationId xmlns:a16="http://schemas.microsoft.com/office/drawing/2014/main" id="{30C60D3D-76D6-47A6-8BF7-F7BE3310AE86}"/>
              </a:ext>
            </a:extLst>
          </p:cNvPr>
          <p:cNvPicPr>
            <a:picLocks noChangeAspect="1"/>
          </p:cNvPicPr>
          <p:nvPr/>
        </p:nvPicPr>
        <p:blipFill>
          <a:blip r:embed="rId3"/>
          <a:stretch>
            <a:fillRect/>
          </a:stretch>
        </p:blipFill>
        <p:spPr>
          <a:xfrm>
            <a:off x="415713" y="1139321"/>
            <a:ext cx="5883487" cy="2916237"/>
          </a:xfrm>
          <a:prstGeom prst="rect">
            <a:avLst/>
          </a:prstGeom>
        </p:spPr>
      </p:pic>
      <p:pic>
        <p:nvPicPr>
          <p:cNvPr id="4" name="Picture 3">
            <a:extLst>
              <a:ext uri="{FF2B5EF4-FFF2-40B4-BE49-F238E27FC236}">
                <a16:creationId xmlns:a16="http://schemas.microsoft.com/office/drawing/2014/main" id="{327E7A9D-7AA7-4C18-9EC9-D5D363F92344}"/>
              </a:ext>
            </a:extLst>
          </p:cNvPr>
          <p:cNvPicPr>
            <a:picLocks noChangeAspect="1"/>
          </p:cNvPicPr>
          <p:nvPr/>
        </p:nvPicPr>
        <p:blipFill>
          <a:blip r:embed="rId4"/>
          <a:stretch>
            <a:fillRect/>
          </a:stretch>
        </p:blipFill>
        <p:spPr>
          <a:xfrm>
            <a:off x="889000" y="4007014"/>
            <a:ext cx="4572000" cy="2307771"/>
          </a:xfrm>
          <a:prstGeom prst="rect">
            <a:avLst/>
          </a:prstGeom>
        </p:spPr>
      </p:pic>
      <p:pic>
        <p:nvPicPr>
          <p:cNvPr id="11" name="Picture 10">
            <a:extLst>
              <a:ext uri="{FF2B5EF4-FFF2-40B4-BE49-F238E27FC236}">
                <a16:creationId xmlns:a16="http://schemas.microsoft.com/office/drawing/2014/main" id="{6CA5D5A7-42C1-4D57-A0E8-1CBC0E524CAF}"/>
              </a:ext>
            </a:extLst>
          </p:cNvPr>
          <p:cNvPicPr>
            <a:picLocks noChangeAspect="1"/>
          </p:cNvPicPr>
          <p:nvPr/>
        </p:nvPicPr>
        <p:blipFill>
          <a:blip r:embed="rId5"/>
          <a:stretch>
            <a:fillRect/>
          </a:stretch>
        </p:blipFill>
        <p:spPr>
          <a:xfrm>
            <a:off x="6812756" y="1417638"/>
            <a:ext cx="4256088" cy="4691812"/>
          </a:xfrm>
          <a:prstGeom prst="rect">
            <a:avLst/>
          </a:prstGeom>
        </p:spPr>
      </p:pic>
    </p:spTree>
    <p:extLst>
      <p:ext uri="{BB962C8B-B14F-4D97-AF65-F5344CB8AC3E}">
        <p14:creationId xmlns:p14="http://schemas.microsoft.com/office/powerpoint/2010/main" val="2414027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fontScale="90000"/>
          </a:bodyPr>
          <a:lstStyle/>
          <a:p>
            <a:r>
              <a:rPr lang="en-US" dirty="0">
                <a:solidFill>
                  <a:srgbClr val="C00000"/>
                </a:solidFill>
              </a:rPr>
              <a:t>Experimental Results – Different Operating Conditions</a:t>
            </a:r>
            <a:endParaRPr lang="en-US" dirty="0"/>
          </a:p>
        </p:txBody>
      </p:sp>
      <p:pic>
        <p:nvPicPr>
          <p:cNvPr id="4" name="Picture 3">
            <a:extLst>
              <a:ext uri="{FF2B5EF4-FFF2-40B4-BE49-F238E27FC236}">
                <a16:creationId xmlns:a16="http://schemas.microsoft.com/office/drawing/2014/main" id="{0A1B5639-5575-443C-B0C5-BD4C34FC7E45}"/>
              </a:ext>
            </a:extLst>
          </p:cNvPr>
          <p:cNvPicPr>
            <a:picLocks noChangeAspect="1"/>
          </p:cNvPicPr>
          <p:nvPr/>
        </p:nvPicPr>
        <p:blipFill>
          <a:blip r:embed="rId3"/>
          <a:stretch>
            <a:fillRect/>
          </a:stretch>
        </p:blipFill>
        <p:spPr>
          <a:xfrm>
            <a:off x="909637" y="1544958"/>
            <a:ext cx="11174064" cy="4449442"/>
          </a:xfrm>
          <a:prstGeom prst="rect">
            <a:avLst/>
          </a:prstGeom>
        </p:spPr>
      </p:pic>
    </p:spTree>
    <p:extLst>
      <p:ext uri="{BB962C8B-B14F-4D97-AF65-F5344CB8AC3E}">
        <p14:creationId xmlns:p14="http://schemas.microsoft.com/office/powerpoint/2010/main" val="1890006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Wireless Power Transfer System Design</a:t>
            </a:r>
            <a:endParaRPr lang="en-US" dirty="0"/>
          </a:p>
        </p:txBody>
      </p:sp>
      <p:pic>
        <p:nvPicPr>
          <p:cNvPr id="5" name="Picture 4">
            <a:extLst>
              <a:ext uri="{FF2B5EF4-FFF2-40B4-BE49-F238E27FC236}">
                <a16:creationId xmlns:a16="http://schemas.microsoft.com/office/drawing/2014/main" id="{8A983689-A586-49B4-982B-0ABED78023BC}"/>
              </a:ext>
            </a:extLst>
          </p:cNvPr>
          <p:cNvPicPr>
            <a:picLocks noChangeAspect="1"/>
          </p:cNvPicPr>
          <p:nvPr/>
        </p:nvPicPr>
        <p:blipFill>
          <a:blip r:embed="rId3"/>
          <a:stretch>
            <a:fillRect/>
          </a:stretch>
        </p:blipFill>
        <p:spPr>
          <a:xfrm>
            <a:off x="404813" y="1417638"/>
            <a:ext cx="5373688" cy="2027936"/>
          </a:xfrm>
          <a:prstGeom prst="rect">
            <a:avLst/>
          </a:prstGeom>
        </p:spPr>
      </p:pic>
      <p:pic>
        <p:nvPicPr>
          <p:cNvPr id="6" name="Picture 5">
            <a:extLst>
              <a:ext uri="{FF2B5EF4-FFF2-40B4-BE49-F238E27FC236}">
                <a16:creationId xmlns:a16="http://schemas.microsoft.com/office/drawing/2014/main" id="{66A2B382-6A87-44ED-BB59-D01CADC0E103}"/>
              </a:ext>
            </a:extLst>
          </p:cNvPr>
          <p:cNvPicPr>
            <a:picLocks noChangeAspect="1"/>
          </p:cNvPicPr>
          <p:nvPr/>
        </p:nvPicPr>
        <p:blipFill>
          <a:blip r:embed="rId4"/>
          <a:stretch>
            <a:fillRect/>
          </a:stretch>
        </p:blipFill>
        <p:spPr>
          <a:xfrm>
            <a:off x="6096000" y="1417638"/>
            <a:ext cx="2695575" cy="1714500"/>
          </a:xfrm>
          <a:prstGeom prst="rect">
            <a:avLst/>
          </a:prstGeom>
        </p:spPr>
      </p:pic>
      <p:pic>
        <p:nvPicPr>
          <p:cNvPr id="7" name="Picture 6">
            <a:extLst>
              <a:ext uri="{FF2B5EF4-FFF2-40B4-BE49-F238E27FC236}">
                <a16:creationId xmlns:a16="http://schemas.microsoft.com/office/drawing/2014/main" id="{D1BD2E2F-1443-4C4E-BAB1-36533C055D5E}"/>
              </a:ext>
            </a:extLst>
          </p:cNvPr>
          <p:cNvPicPr>
            <a:picLocks noChangeAspect="1"/>
          </p:cNvPicPr>
          <p:nvPr/>
        </p:nvPicPr>
        <p:blipFill>
          <a:blip r:embed="rId5"/>
          <a:stretch>
            <a:fillRect/>
          </a:stretch>
        </p:blipFill>
        <p:spPr>
          <a:xfrm>
            <a:off x="9137650" y="1436688"/>
            <a:ext cx="2114550" cy="838200"/>
          </a:xfrm>
          <a:prstGeom prst="rect">
            <a:avLst/>
          </a:prstGeom>
        </p:spPr>
      </p:pic>
      <p:pic>
        <p:nvPicPr>
          <p:cNvPr id="8" name="Picture 7">
            <a:extLst>
              <a:ext uri="{FF2B5EF4-FFF2-40B4-BE49-F238E27FC236}">
                <a16:creationId xmlns:a16="http://schemas.microsoft.com/office/drawing/2014/main" id="{C3BDC14A-8D33-463E-A2AD-C6D593DCB3CD}"/>
              </a:ext>
            </a:extLst>
          </p:cNvPr>
          <p:cNvPicPr>
            <a:picLocks noChangeAspect="1"/>
          </p:cNvPicPr>
          <p:nvPr/>
        </p:nvPicPr>
        <p:blipFill>
          <a:blip r:embed="rId6"/>
          <a:stretch>
            <a:fillRect/>
          </a:stretch>
        </p:blipFill>
        <p:spPr>
          <a:xfrm>
            <a:off x="9471025" y="2312988"/>
            <a:ext cx="1781175" cy="819150"/>
          </a:xfrm>
          <a:prstGeom prst="rect">
            <a:avLst/>
          </a:prstGeom>
        </p:spPr>
      </p:pic>
      <p:pic>
        <p:nvPicPr>
          <p:cNvPr id="9" name="Picture 8">
            <a:extLst>
              <a:ext uri="{FF2B5EF4-FFF2-40B4-BE49-F238E27FC236}">
                <a16:creationId xmlns:a16="http://schemas.microsoft.com/office/drawing/2014/main" id="{7B189A56-28B4-4482-874F-927C0A830CF7}"/>
              </a:ext>
            </a:extLst>
          </p:cNvPr>
          <p:cNvPicPr>
            <a:picLocks noChangeAspect="1"/>
          </p:cNvPicPr>
          <p:nvPr/>
        </p:nvPicPr>
        <p:blipFill>
          <a:blip r:embed="rId7"/>
          <a:stretch>
            <a:fillRect/>
          </a:stretch>
        </p:blipFill>
        <p:spPr>
          <a:xfrm>
            <a:off x="2663820" y="3939428"/>
            <a:ext cx="1647825" cy="714375"/>
          </a:xfrm>
          <a:prstGeom prst="rect">
            <a:avLst/>
          </a:prstGeom>
        </p:spPr>
      </p:pic>
      <p:pic>
        <p:nvPicPr>
          <p:cNvPr id="10" name="Picture 9">
            <a:extLst>
              <a:ext uri="{FF2B5EF4-FFF2-40B4-BE49-F238E27FC236}">
                <a16:creationId xmlns:a16="http://schemas.microsoft.com/office/drawing/2014/main" id="{2C19F00D-E732-4A5B-8EB3-AAC542CABE82}"/>
              </a:ext>
            </a:extLst>
          </p:cNvPr>
          <p:cNvPicPr>
            <a:picLocks noChangeAspect="1"/>
          </p:cNvPicPr>
          <p:nvPr/>
        </p:nvPicPr>
        <p:blipFill>
          <a:blip r:embed="rId8"/>
          <a:stretch>
            <a:fillRect/>
          </a:stretch>
        </p:blipFill>
        <p:spPr>
          <a:xfrm>
            <a:off x="4545008" y="3791092"/>
            <a:ext cx="2914650" cy="895350"/>
          </a:xfrm>
          <a:prstGeom prst="rect">
            <a:avLst/>
          </a:prstGeom>
        </p:spPr>
      </p:pic>
      <p:pic>
        <p:nvPicPr>
          <p:cNvPr id="11" name="Picture 10">
            <a:extLst>
              <a:ext uri="{FF2B5EF4-FFF2-40B4-BE49-F238E27FC236}">
                <a16:creationId xmlns:a16="http://schemas.microsoft.com/office/drawing/2014/main" id="{734AD4E6-0529-4CFB-AF3E-0344FEE19CA0}"/>
              </a:ext>
            </a:extLst>
          </p:cNvPr>
          <p:cNvPicPr>
            <a:picLocks noChangeAspect="1"/>
          </p:cNvPicPr>
          <p:nvPr/>
        </p:nvPicPr>
        <p:blipFill>
          <a:blip r:embed="rId9"/>
          <a:stretch>
            <a:fillRect/>
          </a:stretch>
        </p:blipFill>
        <p:spPr>
          <a:xfrm>
            <a:off x="7467594" y="3848241"/>
            <a:ext cx="2400300" cy="942975"/>
          </a:xfrm>
          <a:prstGeom prst="rect">
            <a:avLst/>
          </a:prstGeom>
        </p:spPr>
      </p:pic>
      <p:pic>
        <p:nvPicPr>
          <p:cNvPr id="12" name="Picture 11">
            <a:extLst>
              <a:ext uri="{FF2B5EF4-FFF2-40B4-BE49-F238E27FC236}">
                <a16:creationId xmlns:a16="http://schemas.microsoft.com/office/drawing/2014/main" id="{9AB9F77B-1EFC-4621-94F5-5648DC68B49A}"/>
              </a:ext>
            </a:extLst>
          </p:cNvPr>
          <p:cNvPicPr>
            <a:picLocks noChangeAspect="1"/>
          </p:cNvPicPr>
          <p:nvPr/>
        </p:nvPicPr>
        <p:blipFill>
          <a:blip r:embed="rId10"/>
          <a:stretch>
            <a:fillRect/>
          </a:stretch>
        </p:blipFill>
        <p:spPr>
          <a:xfrm>
            <a:off x="7459658" y="5232542"/>
            <a:ext cx="2381250" cy="590550"/>
          </a:xfrm>
          <a:prstGeom prst="rect">
            <a:avLst/>
          </a:prstGeom>
        </p:spPr>
      </p:pic>
      <p:pic>
        <p:nvPicPr>
          <p:cNvPr id="13" name="Picture 12">
            <a:extLst>
              <a:ext uri="{FF2B5EF4-FFF2-40B4-BE49-F238E27FC236}">
                <a16:creationId xmlns:a16="http://schemas.microsoft.com/office/drawing/2014/main" id="{51F91D8A-6161-48BB-891A-C46C1DA0FE08}"/>
              </a:ext>
            </a:extLst>
          </p:cNvPr>
          <p:cNvPicPr>
            <a:picLocks noChangeAspect="1"/>
          </p:cNvPicPr>
          <p:nvPr/>
        </p:nvPicPr>
        <p:blipFill>
          <a:blip r:embed="rId11"/>
          <a:stretch>
            <a:fillRect/>
          </a:stretch>
        </p:blipFill>
        <p:spPr>
          <a:xfrm>
            <a:off x="5131588" y="4821378"/>
            <a:ext cx="1990725" cy="1428750"/>
          </a:xfrm>
          <a:prstGeom prst="rect">
            <a:avLst/>
          </a:prstGeom>
        </p:spPr>
      </p:pic>
      <p:cxnSp>
        <p:nvCxnSpPr>
          <p:cNvPr id="14" name="Straight Arrow Connector 13">
            <a:extLst>
              <a:ext uri="{FF2B5EF4-FFF2-40B4-BE49-F238E27FC236}">
                <a16:creationId xmlns:a16="http://schemas.microsoft.com/office/drawing/2014/main" id="{D68ABE1C-22A7-40E3-A258-A645ADD003FC}"/>
              </a:ext>
            </a:extLst>
          </p:cNvPr>
          <p:cNvCxnSpPr>
            <a:cxnSpLocks/>
          </p:cNvCxnSpPr>
          <p:nvPr/>
        </p:nvCxnSpPr>
        <p:spPr>
          <a:xfrm>
            <a:off x="4308470" y="4270658"/>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B02CF5-AE9B-4611-8BE2-922D1EACB547}"/>
              </a:ext>
            </a:extLst>
          </p:cNvPr>
          <p:cNvCxnSpPr>
            <a:cxnSpLocks/>
          </p:cNvCxnSpPr>
          <p:nvPr/>
        </p:nvCxnSpPr>
        <p:spPr>
          <a:xfrm>
            <a:off x="7189781" y="4270658"/>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6F6C40-BD7A-4B98-9D49-886D72DBD0A4}"/>
              </a:ext>
            </a:extLst>
          </p:cNvPr>
          <p:cNvCxnSpPr>
            <a:cxnSpLocks/>
          </p:cNvCxnSpPr>
          <p:nvPr/>
        </p:nvCxnSpPr>
        <p:spPr>
          <a:xfrm>
            <a:off x="8866181" y="4751671"/>
            <a:ext cx="0" cy="48087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1A5201-2C3A-4FAC-B9A2-E4651EFBFF58}"/>
              </a:ext>
            </a:extLst>
          </p:cNvPr>
          <p:cNvCxnSpPr>
            <a:cxnSpLocks/>
          </p:cNvCxnSpPr>
          <p:nvPr/>
        </p:nvCxnSpPr>
        <p:spPr>
          <a:xfrm flipH="1">
            <a:off x="7013566" y="5527817"/>
            <a:ext cx="60325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661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Wireless Power Transfer System Design</a:t>
            </a:r>
            <a:endParaRPr lang="en-US" dirty="0"/>
          </a:p>
        </p:txBody>
      </p:sp>
      <p:pic>
        <p:nvPicPr>
          <p:cNvPr id="3" name="Picture 2">
            <a:extLst>
              <a:ext uri="{FF2B5EF4-FFF2-40B4-BE49-F238E27FC236}">
                <a16:creationId xmlns:a16="http://schemas.microsoft.com/office/drawing/2014/main" id="{E33405C0-4EBF-4426-B45E-37CAC6C56BDA}"/>
              </a:ext>
            </a:extLst>
          </p:cNvPr>
          <p:cNvPicPr>
            <a:picLocks noChangeAspect="1"/>
          </p:cNvPicPr>
          <p:nvPr/>
        </p:nvPicPr>
        <p:blipFill>
          <a:blip r:embed="rId3"/>
          <a:stretch>
            <a:fillRect/>
          </a:stretch>
        </p:blipFill>
        <p:spPr>
          <a:xfrm>
            <a:off x="5302250" y="1828800"/>
            <a:ext cx="6563004" cy="3911600"/>
          </a:xfrm>
          <a:prstGeom prst="rect">
            <a:avLst/>
          </a:prstGeom>
        </p:spPr>
      </p:pic>
      <p:pic>
        <p:nvPicPr>
          <p:cNvPr id="4" name="Picture 3">
            <a:extLst>
              <a:ext uri="{FF2B5EF4-FFF2-40B4-BE49-F238E27FC236}">
                <a16:creationId xmlns:a16="http://schemas.microsoft.com/office/drawing/2014/main" id="{457232FB-FB72-4823-8291-CCF4C0F32BC3}"/>
              </a:ext>
            </a:extLst>
          </p:cNvPr>
          <p:cNvPicPr>
            <a:picLocks noChangeAspect="1"/>
          </p:cNvPicPr>
          <p:nvPr/>
        </p:nvPicPr>
        <p:blipFill>
          <a:blip r:embed="rId4"/>
          <a:stretch>
            <a:fillRect/>
          </a:stretch>
        </p:blipFill>
        <p:spPr>
          <a:xfrm>
            <a:off x="609600" y="2142987"/>
            <a:ext cx="4824413" cy="3186252"/>
          </a:xfrm>
          <a:prstGeom prst="rect">
            <a:avLst/>
          </a:prstGeom>
        </p:spPr>
      </p:pic>
    </p:spTree>
    <p:extLst>
      <p:ext uri="{BB962C8B-B14F-4D97-AF65-F5344CB8AC3E}">
        <p14:creationId xmlns:p14="http://schemas.microsoft.com/office/powerpoint/2010/main" val="115884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fontScale="90000"/>
          </a:bodyPr>
          <a:lstStyle/>
          <a:p>
            <a:r>
              <a:rPr lang="en-US" b="1" dirty="0">
                <a:solidFill>
                  <a:srgbClr val="C20024"/>
                </a:solidFill>
                <a:cs typeface="Arial" panose="020B0604020202020204" pitchFamily="34" charset="0"/>
              </a:rPr>
              <a:t>Proposed Inductive Power Transfer Based Contactless Slip Ring</a:t>
            </a:r>
            <a:endParaRPr lang="en-US" dirty="0"/>
          </a:p>
        </p:txBody>
      </p:sp>
      <p:pic>
        <p:nvPicPr>
          <p:cNvPr id="3" name="Picture 2">
            <a:extLst>
              <a:ext uri="{FF2B5EF4-FFF2-40B4-BE49-F238E27FC236}">
                <a16:creationId xmlns:a16="http://schemas.microsoft.com/office/drawing/2014/main" id="{2A6BFC61-5FC4-4CB9-86F4-3B9FD719CA7F}"/>
              </a:ext>
            </a:extLst>
          </p:cNvPr>
          <p:cNvPicPr>
            <a:picLocks noChangeAspect="1"/>
          </p:cNvPicPr>
          <p:nvPr/>
        </p:nvPicPr>
        <p:blipFill rotWithShape="1">
          <a:blip r:embed="rId3"/>
          <a:srcRect l="4606"/>
          <a:stretch/>
        </p:blipFill>
        <p:spPr>
          <a:xfrm>
            <a:off x="127036" y="1571100"/>
            <a:ext cx="6811926" cy="4420125"/>
          </a:xfrm>
          <a:prstGeom prst="rect">
            <a:avLst/>
          </a:prstGeom>
        </p:spPr>
      </p:pic>
      <p:sp>
        <p:nvSpPr>
          <p:cNvPr id="15" name="TextBox 14">
            <a:extLst>
              <a:ext uri="{FF2B5EF4-FFF2-40B4-BE49-F238E27FC236}">
                <a16:creationId xmlns:a16="http://schemas.microsoft.com/office/drawing/2014/main" id="{0279E1C5-DB9E-4EA6-A56E-9404A133FE26}"/>
              </a:ext>
            </a:extLst>
          </p:cNvPr>
          <p:cNvSpPr txBox="1"/>
          <p:nvPr/>
        </p:nvSpPr>
        <p:spPr>
          <a:xfrm>
            <a:off x="7005637" y="1707143"/>
            <a:ext cx="4581525" cy="369332"/>
          </a:xfrm>
          <a:prstGeom prst="rect">
            <a:avLst/>
          </a:prstGeom>
          <a:noFill/>
        </p:spPr>
        <p:txBody>
          <a:bodyPr wrap="square" rtlCol="0">
            <a:spAutoFit/>
          </a:bodyPr>
          <a:lstStyle/>
          <a:p>
            <a:r>
              <a:rPr lang="en-US" dirty="0">
                <a:latin typeface="+mj-lt"/>
              </a:rPr>
              <a:t>	 </a:t>
            </a:r>
          </a:p>
        </p:txBody>
      </p:sp>
      <p:sp>
        <p:nvSpPr>
          <p:cNvPr id="17" name="TextBox 16">
            <a:extLst>
              <a:ext uri="{FF2B5EF4-FFF2-40B4-BE49-F238E27FC236}">
                <a16:creationId xmlns:a16="http://schemas.microsoft.com/office/drawing/2014/main" id="{4401A0FD-F927-4CF4-9D68-B56D4D2C863A}"/>
              </a:ext>
            </a:extLst>
          </p:cNvPr>
          <p:cNvSpPr txBox="1"/>
          <p:nvPr/>
        </p:nvSpPr>
        <p:spPr>
          <a:xfrm>
            <a:off x="6830614" y="4581159"/>
            <a:ext cx="4926806" cy="369332"/>
          </a:xfrm>
          <a:prstGeom prst="rect">
            <a:avLst/>
          </a:prstGeom>
          <a:noFill/>
        </p:spPr>
        <p:txBody>
          <a:bodyPr wrap="square" rtlCol="0">
            <a:spAutoFit/>
          </a:bodyPr>
          <a:lstStyle/>
          <a:p>
            <a:r>
              <a:rPr lang="en-US" strike="sngStrike" dirty="0"/>
              <a:t>The WPT converter</a:t>
            </a:r>
            <a:r>
              <a:rPr lang="en-US" strike="sngStrike" dirty="0">
                <a:latin typeface="+mj-lt"/>
              </a:rPr>
              <a:t> </a:t>
            </a:r>
            <a:r>
              <a:rPr lang="en-US" strike="sngStrike" dirty="0">
                <a:latin typeface="+mj-lt"/>
                <a:sym typeface="Wingdings" panose="05000000000000000000" pitchFamily="2" charset="2"/>
              </a:rPr>
              <a:t> generating high frequency </a:t>
            </a:r>
            <a:r>
              <a:rPr lang="en-US" strike="sngStrike" dirty="0">
                <a:latin typeface="+mj-lt"/>
              </a:rPr>
              <a:t> </a:t>
            </a:r>
          </a:p>
        </p:txBody>
      </p:sp>
      <p:sp>
        <p:nvSpPr>
          <p:cNvPr id="18" name="TextBox 17">
            <a:extLst>
              <a:ext uri="{FF2B5EF4-FFF2-40B4-BE49-F238E27FC236}">
                <a16:creationId xmlns:a16="http://schemas.microsoft.com/office/drawing/2014/main" id="{C5C43168-ECA5-42BC-8D5B-6B8B535D63FF}"/>
              </a:ext>
            </a:extLst>
          </p:cNvPr>
          <p:cNvSpPr txBox="1"/>
          <p:nvPr/>
        </p:nvSpPr>
        <p:spPr>
          <a:xfrm>
            <a:off x="6872287" y="1907510"/>
            <a:ext cx="5362575" cy="369332"/>
          </a:xfrm>
          <a:prstGeom prst="rect">
            <a:avLst/>
          </a:prstGeom>
          <a:noFill/>
        </p:spPr>
        <p:txBody>
          <a:bodyPr wrap="square" rtlCol="0">
            <a:spAutoFit/>
          </a:bodyPr>
          <a:lstStyle/>
          <a:p>
            <a:r>
              <a:rPr lang="en-US" dirty="0"/>
              <a:t>The motor drive</a:t>
            </a:r>
            <a:r>
              <a:rPr lang="en-US" dirty="0">
                <a:latin typeface="+mj-lt"/>
              </a:rPr>
              <a:t> </a:t>
            </a:r>
            <a:r>
              <a:rPr lang="en-US" dirty="0">
                <a:latin typeface="+mj-lt"/>
                <a:sym typeface="Wingdings" panose="05000000000000000000" pitchFamily="2" charset="2"/>
              </a:rPr>
              <a:t> generating high frequency </a:t>
            </a:r>
            <a:r>
              <a:rPr lang="en-US" dirty="0">
                <a:latin typeface="+mj-lt"/>
              </a:rPr>
              <a:t> </a:t>
            </a:r>
          </a:p>
        </p:txBody>
      </p:sp>
      <p:sp>
        <p:nvSpPr>
          <p:cNvPr id="22" name="TextBox 21">
            <a:extLst>
              <a:ext uri="{FF2B5EF4-FFF2-40B4-BE49-F238E27FC236}">
                <a16:creationId xmlns:a16="http://schemas.microsoft.com/office/drawing/2014/main" id="{8AEBB12E-D851-4209-8FE5-665DB7588422}"/>
              </a:ext>
            </a:extLst>
          </p:cNvPr>
          <p:cNvSpPr txBox="1"/>
          <p:nvPr/>
        </p:nvSpPr>
        <p:spPr>
          <a:xfrm>
            <a:off x="6924675" y="3268617"/>
            <a:ext cx="5362575" cy="369332"/>
          </a:xfrm>
          <a:prstGeom prst="rect">
            <a:avLst/>
          </a:prstGeom>
          <a:noFill/>
        </p:spPr>
        <p:txBody>
          <a:bodyPr wrap="square" rtlCol="0">
            <a:spAutoFit/>
          </a:bodyPr>
          <a:lstStyle/>
          <a:p>
            <a:r>
              <a:rPr lang="en-US" dirty="0">
                <a:solidFill>
                  <a:schemeClr val="accent2">
                    <a:lumMod val="75000"/>
                  </a:schemeClr>
                </a:solidFill>
                <a:latin typeface="+mj-lt"/>
              </a:rPr>
              <a:t>The WPT system </a:t>
            </a:r>
            <a:r>
              <a:rPr lang="en-US" dirty="0">
                <a:solidFill>
                  <a:schemeClr val="accent2">
                    <a:lumMod val="75000"/>
                  </a:schemeClr>
                </a:solidFill>
                <a:latin typeface="+mj-lt"/>
                <a:sym typeface="Wingdings" panose="05000000000000000000" pitchFamily="2" charset="2"/>
              </a:rPr>
              <a:t></a:t>
            </a:r>
            <a:r>
              <a:rPr lang="en-US" dirty="0">
                <a:solidFill>
                  <a:schemeClr val="accent2">
                    <a:lumMod val="75000"/>
                  </a:schemeClr>
                </a:solidFill>
                <a:latin typeface="+mj-lt"/>
              </a:rPr>
              <a:t>behaves like band-pass filter</a:t>
            </a:r>
          </a:p>
        </p:txBody>
      </p:sp>
      <p:cxnSp>
        <p:nvCxnSpPr>
          <p:cNvPr id="23" name="Straight Arrow Connector 22">
            <a:extLst>
              <a:ext uri="{FF2B5EF4-FFF2-40B4-BE49-F238E27FC236}">
                <a16:creationId xmlns:a16="http://schemas.microsoft.com/office/drawing/2014/main" id="{F3E6FB36-2AA9-4B23-A977-D25D49857961}"/>
              </a:ext>
            </a:extLst>
          </p:cNvPr>
          <p:cNvCxnSpPr>
            <a:cxnSpLocks/>
            <a:stCxn id="19" idx="2"/>
            <a:endCxn id="12" idx="0"/>
          </p:cNvCxnSpPr>
          <p:nvPr/>
        </p:nvCxnSpPr>
        <p:spPr>
          <a:xfrm flipH="1">
            <a:off x="9294018" y="2281471"/>
            <a:ext cx="812503" cy="987146"/>
          </a:xfrm>
          <a:prstGeom prst="straightConnector1">
            <a:avLst/>
          </a:prstGeom>
          <a:ln w="254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F36DC02-FD11-49BF-9D67-CE911B437E3D}"/>
              </a:ext>
            </a:extLst>
          </p:cNvPr>
          <p:cNvSpPr txBox="1"/>
          <p:nvPr/>
        </p:nvSpPr>
        <p:spPr>
          <a:xfrm>
            <a:off x="8423770" y="2468393"/>
            <a:ext cx="1303338" cy="369332"/>
          </a:xfrm>
          <a:prstGeom prst="rect">
            <a:avLst/>
          </a:prstGeom>
          <a:noFill/>
        </p:spPr>
        <p:txBody>
          <a:bodyPr wrap="square" rtlCol="0">
            <a:spAutoFit/>
          </a:bodyPr>
          <a:lstStyle/>
          <a:p>
            <a:r>
              <a:rPr lang="en-US" dirty="0">
                <a:latin typeface="+mj-lt"/>
              </a:rPr>
              <a:t>combining</a:t>
            </a:r>
          </a:p>
        </p:txBody>
      </p:sp>
      <p:cxnSp>
        <p:nvCxnSpPr>
          <p:cNvPr id="30" name="Straight Arrow Connector 29">
            <a:extLst>
              <a:ext uri="{FF2B5EF4-FFF2-40B4-BE49-F238E27FC236}">
                <a16:creationId xmlns:a16="http://schemas.microsoft.com/office/drawing/2014/main" id="{26C597DD-81FE-441C-B046-E16E7D44A31D}"/>
              </a:ext>
            </a:extLst>
          </p:cNvPr>
          <p:cNvCxnSpPr>
            <a:cxnSpLocks/>
            <a:stCxn id="17" idx="0"/>
            <a:endCxn id="12" idx="2"/>
          </p:cNvCxnSpPr>
          <p:nvPr/>
        </p:nvCxnSpPr>
        <p:spPr>
          <a:xfrm flipV="1">
            <a:off x="9294017" y="3642578"/>
            <a:ext cx="1" cy="938581"/>
          </a:xfrm>
          <a:prstGeom prst="straightConnector1">
            <a:avLst/>
          </a:prstGeom>
          <a:ln w="254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3A7841-4320-4CAF-A61D-FA05BA2F9E6D}"/>
              </a:ext>
            </a:extLst>
          </p:cNvPr>
          <p:cNvSpPr txBox="1"/>
          <p:nvPr/>
        </p:nvSpPr>
        <p:spPr>
          <a:xfrm>
            <a:off x="8174036" y="3884032"/>
            <a:ext cx="1303338" cy="646331"/>
          </a:xfrm>
          <a:prstGeom prst="rect">
            <a:avLst/>
          </a:prstGeom>
          <a:noFill/>
        </p:spPr>
        <p:txBody>
          <a:bodyPr wrap="square" rtlCol="0">
            <a:spAutoFit/>
          </a:bodyPr>
          <a:lstStyle/>
          <a:p>
            <a:r>
              <a:rPr lang="en-US" dirty="0">
                <a:latin typeface="+mj-lt"/>
              </a:rPr>
              <a:t>No longer required</a:t>
            </a:r>
          </a:p>
        </p:txBody>
      </p:sp>
      <p:sp>
        <p:nvSpPr>
          <p:cNvPr id="12" name="Rectangle 11">
            <a:extLst>
              <a:ext uri="{FF2B5EF4-FFF2-40B4-BE49-F238E27FC236}">
                <a16:creationId xmlns:a16="http://schemas.microsoft.com/office/drawing/2014/main" id="{B0C675CB-FDB7-4BF6-A107-29E518CC598A}"/>
              </a:ext>
            </a:extLst>
          </p:cNvPr>
          <p:cNvSpPr/>
          <p:nvPr/>
        </p:nvSpPr>
        <p:spPr>
          <a:xfrm>
            <a:off x="7005636" y="3268617"/>
            <a:ext cx="4576763" cy="373961"/>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1115B4-0BC8-4BB4-ADFA-14F6F079731B}"/>
              </a:ext>
            </a:extLst>
          </p:cNvPr>
          <p:cNvSpPr/>
          <p:nvPr/>
        </p:nvSpPr>
        <p:spPr>
          <a:xfrm>
            <a:off x="9887942" y="1907510"/>
            <a:ext cx="437158" cy="373961"/>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864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Wireless Power Transfer System Design</a:t>
            </a:r>
            <a:endParaRPr lang="en-US" dirty="0"/>
          </a:p>
        </p:txBody>
      </p:sp>
      <p:cxnSp>
        <p:nvCxnSpPr>
          <p:cNvPr id="14" name="Straight Arrow Connector 13">
            <a:extLst>
              <a:ext uri="{FF2B5EF4-FFF2-40B4-BE49-F238E27FC236}">
                <a16:creationId xmlns:a16="http://schemas.microsoft.com/office/drawing/2014/main" id="{D68ABE1C-22A7-40E3-A258-A645ADD003FC}"/>
              </a:ext>
            </a:extLst>
          </p:cNvPr>
          <p:cNvCxnSpPr>
            <a:cxnSpLocks/>
          </p:cNvCxnSpPr>
          <p:nvPr/>
        </p:nvCxnSpPr>
        <p:spPr>
          <a:xfrm>
            <a:off x="9555182" y="1775155"/>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B02CF5-AE9B-4611-8BE2-922D1EACB547}"/>
              </a:ext>
            </a:extLst>
          </p:cNvPr>
          <p:cNvCxnSpPr>
            <a:cxnSpLocks/>
          </p:cNvCxnSpPr>
          <p:nvPr/>
        </p:nvCxnSpPr>
        <p:spPr>
          <a:xfrm>
            <a:off x="11082332" y="2134045"/>
            <a:ext cx="0" cy="4032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11D8999-CF4F-48E8-BC94-849F35C119E5}"/>
              </a:ext>
            </a:extLst>
          </p:cNvPr>
          <p:cNvPicPr>
            <a:picLocks noChangeAspect="1"/>
          </p:cNvPicPr>
          <p:nvPr/>
        </p:nvPicPr>
        <p:blipFill>
          <a:blip r:embed="rId3"/>
          <a:stretch>
            <a:fillRect/>
          </a:stretch>
        </p:blipFill>
        <p:spPr>
          <a:xfrm>
            <a:off x="473483" y="1405803"/>
            <a:ext cx="5663383" cy="1951733"/>
          </a:xfrm>
          <a:prstGeom prst="rect">
            <a:avLst/>
          </a:prstGeom>
        </p:spPr>
      </p:pic>
      <p:pic>
        <p:nvPicPr>
          <p:cNvPr id="4" name="Picture 3">
            <a:extLst>
              <a:ext uri="{FF2B5EF4-FFF2-40B4-BE49-F238E27FC236}">
                <a16:creationId xmlns:a16="http://schemas.microsoft.com/office/drawing/2014/main" id="{94390033-057E-4DDC-8423-B4A1F60AF3ED}"/>
              </a:ext>
            </a:extLst>
          </p:cNvPr>
          <p:cNvPicPr>
            <a:picLocks noChangeAspect="1"/>
          </p:cNvPicPr>
          <p:nvPr/>
        </p:nvPicPr>
        <p:blipFill>
          <a:blip r:embed="rId4"/>
          <a:stretch>
            <a:fillRect/>
          </a:stretch>
        </p:blipFill>
        <p:spPr>
          <a:xfrm>
            <a:off x="7804173" y="2256168"/>
            <a:ext cx="1495425" cy="1028700"/>
          </a:xfrm>
          <a:prstGeom prst="rect">
            <a:avLst/>
          </a:prstGeom>
        </p:spPr>
      </p:pic>
      <p:pic>
        <p:nvPicPr>
          <p:cNvPr id="17" name="Picture 16">
            <a:extLst>
              <a:ext uri="{FF2B5EF4-FFF2-40B4-BE49-F238E27FC236}">
                <a16:creationId xmlns:a16="http://schemas.microsoft.com/office/drawing/2014/main" id="{D6E998FC-652C-4695-B167-C9850012C2B9}"/>
              </a:ext>
            </a:extLst>
          </p:cNvPr>
          <p:cNvPicPr>
            <a:picLocks noChangeAspect="1"/>
          </p:cNvPicPr>
          <p:nvPr/>
        </p:nvPicPr>
        <p:blipFill>
          <a:blip r:embed="rId5"/>
          <a:stretch>
            <a:fillRect/>
          </a:stretch>
        </p:blipFill>
        <p:spPr>
          <a:xfrm>
            <a:off x="7804964" y="1308403"/>
            <a:ext cx="1828800" cy="866775"/>
          </a:xfrm>
          <a:prstGeom prst="rect">
            <a:avLst/>
          </a:prstGeom>
        </p:spPr>
      </p:pic>
      <p:pic>
        <p:nvPicPr>
          <p:cNvPr id="19" name="Picture 18">
            <a:extLst>
              <a:ext uri="{FF2B5EF4-FFF2-40B4-BE49-F238E27FC236}">
                <a16:creationId xmlns:a16="http://schemas.microsoft.com/office/drawing/2014/main" id="{311271C7-14CA-4D1C-A53C-39A166F1FF22}"/>
              </a:ext>
            </a:extLst>
          </p:cNvPr>
          <p:cNvPicPr>
            <a:picLocks noChangeAspect="1"/>
          </p:cNvPicPr>
          <p:nvPr/>
        </p:nvPicPr>
        <p:blipFill>
          <a:blip r:embed="rId6"/>
          <a:stretch>
            <a:fillRect/>
          </a:stretch>
        </p:blipFill>
        <p:spPr>
          <a:xfrm>
            <a:off x="5654696" y="1341768"/>
            <a:ext cx="1857375" cy="914400"/>
          </a:xfrm>
          <a:prstGeom prst="rect">
            <a:avLst/>
          </a:prstGeom>
        </p:spPr>
      </p:pic>
      <p:pic>
        <p:nvPicPr>
          <p:cNvPr id="20" name="Picture 19">
            <a:extLst>
              <a:ext uri="{FF2B5EF4-FFF2-40B4-BE49-F238E27FC236}">
                <a16:creationId xmlns:a16="http://schemas.microsoft.com/office/drawing/2014/main" id="{04570B7A-D9DA-4B09-8475-FFC03DB48411}"/>
              </a:ext>
            </a:extLst>
          </p:cNvPr>
          <p:cNvPicPr>
            <a:picLocks noChangeAspect="1"/>
          </p:cNvPicPr>
          <p:nvPr/>
        </p:nvPicPr>
        <p:blipFill>
          <a:blip r:embed="rId7"/>
          <a:stretch>
            <a:fillRect/>
          </a:stretch>
        </p:blipFill>
        <p:spPr>
          <a:xfrm>
            <a:off x="10028257" y="1143445"/>
            <a:ext cx="1866900" cy="990600"/>
          </a:xfrm>
          <a:prstGeom prst="rect">
            <a:avLst/>
          </a:prstGeom>
        </p:spPr>
      </p:pic>
      <p:cxnSp>
        <p:nvCxnSpPr>
          <p:cNvPr id="21" name="Straight Arrow Connector 20">
            <a:extLst>
              <a:ext uri="{FF2B5EF4-FFF2-40B4-BE49-F238E27FC236}">
                <a16:creationId xmlns:a16="http://schemas.microsoft.com/office/drawing/2014/main" id="{CA5B8F81-3DE9-4163-B6CD-33678D4EE9D8}"/>
              </a:ext>
            </a:extLst>
          </p:cNvPr>
          <p:cNvCxnSpPr>
            <a:cxnSpLocks/>
          </p:cNvCxnSpPr>
          <p:nvPr/>
        </p:nvCxnSpPr>
        <p:spPr>
          <a:xfrm>
            <a:off x="7410471" y="1775155"/>
            <a:ext cx="4730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C2524-C4D3-46B1-893E-61955A7EC986}"/>
              </a:ext>
            </a:extLst>
          </p:cNvPr>
          <p:cNvCxnSpPr>
            <a:cxnSpLocks/>
            <a:endCxn id="17" idx="2"/>
          </p:cNvCxnSpPr>
          <p:nvPr/>
        </p:nvCxnSpPr>
        <p:spPr>
          <a:xfrm flipV="1">
            <a:off x="8719364" y="2175178"/>
            <a:ext cx="0" cy="3620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C4A7035-672F-4EEA-914F-E46827404465}"/>
              </a:ext>
            </a:extLst>
          </p:cNvPr>
          <p:cNvPicPr>
            <a:picLocks noChangeAspect="1"/>
          </p:cNvPicPr>
          <p:nvPr/>
        </p:nvPicPr>
        <p:blipFill rotWithShape="1">
          <a:blip r:embed="rId8"/>
          <a:srcRect t="29656"/>
          <a:stretch/>
        </p:blipFill>
        <p:spPr>
          <a:xfrm>
            <a:off x="9705196" y="2532508"/>
            <a:ext cx="2246654" cy="696825"/>
          </a:xfrm>
          <a:prstGeom prst="rect">
            <a:avLst/>
          </a:prstGeom>
        </p:spPr>
      </p:pic>
      <p:pic>
        <p:nvPicPr>
          <p:cNvPr id="28" name="Picture 27">
            <a:extLst>
              <a:ext uri="{FF2B5EF4-FFF2-40B4-BE49-F238E27FC236}">
                <a16:creationId xmlns:a16="http://schemas.microsoft.com/office/drawing/2014/main" id="{18AA40D2-C649-4318-8554-24DF610A2D2F}"/>
              </a:ext>
            </a:extLst>
          </p:cNvPr>
          <p:cNvPicPr>
            <a:picLocks noChangeAspect="1"/>
          </p:cNvPicPr>
          <p:nvPr/>
        </p:nvPicPr>
        <p:blipFill>
          <a:blip r:embed="rId9"/>
          <a:stretch>
            <a:fillRect/>
          </a:stretch>
        </p:blipFill>
        <p:spPr>
          <a:xfrm>
            <a:off x="3216295" y="3500465"/>
            <a:ext cx="6338887" cy="2885664"/>
          </a:xfrm>
          <a:prstGeom prst="rect">
            <a:avLst/>
          </a:prstGeom>
        </p:spPr>
      </p:pic>
    </p:spTree>
    <p:extLst>
      <p:ext uri="{BB962C8B-B14F-4D97-AF65-F5344CB8AC3E}">
        <p14:creationId xmlns:p14="http://schemas.microsoft.com/office/powerpoint/2010/main" val="2434978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New real-time algorithm</a:t>
            </a:r>
            <a:endParaRPr lang="en-US" dirty="0"/>
          </a:p>
        </p:txBody>
      </p:sp>
      <p:pic>
        <p:nvPicPr>
          <p:cNvPr id="6" name="Picture 5">
            <a:extLst>
              <a:ext uri="{FF2B5EF4-FFF2-40B4-BE49-F238E27FC236}">
                <a16:creationId xmlns:a16="http://schemas.microsoft.com/office/drawing/2014/main" id="{DE4F89A4-6886-478E-A95C-30AEA8E1AFE1}"/>
              </a:ext>
            </a:extLst>
          </p:cNvPr>
          <p:cNvPicPr>
            <a:picLocks noChangeAspect="1"/>
          </p:cNvPicPr>
          <p:nvPr/>
        </p:nvPicPr>
        <p:blipFill>
          <a:blip r:embed="rId3"/>
          <a:stretch>
            <a:fillRect/>
          </a:stretch>
        </p:blipFill>
        <p:spPr>
          <a:xfrm>
            <a:off x="3305175" y="1417638"/>
            <a:ext cx="5010150" cy="1943100"/>
          </a:xfrm>
          <a:prstGeom prst="rect">
            <a:avLst/>
          </a:prstGeom>
        </p:spPr>
      </p:pic>
      <p:pic>
        <p:nvPicPr>
          <p:cNvPr id="7" name="Picture 6">
            <a:extLst>
              <a:ext uri="{FF2B5EF4-FFF2-40B4-BE49-F238E27FC236}">
                <a16:creationId xmlns:a16="http://schemas.microsoft.com/office/drawing/2014/main" id="{D5CF6C9E-3998-4643-84FB-56C6F59BD632}"/>
              </a:ext>
            </a:extLst>
          </p:cNvPr>
          <p:cNvPicPr>
            <a:picLocks noChangeAspect="1"/>
          </p:cNvPicPr>
          <p:nvPr/>
        </p:nvPicPr>
        <p:blipFill>
          <a:blip r:embed="rId4"/>
          <a:stretch>
            <a:fillRect/>
          </a:stretch>
        </p:blipFill>
        <p:spPr>
          <a:xfrm>
            <a:off x="242887" y="4048125"/>
            <a:ext cx="5248275" cy="1981200"/>
          </a:xfrm>
          <a:prstGeom prst="rect">
            <a:avLst/>
          </a:prstGeom>
        </p:spPr>
      </p:pic>
      <p:pic>
        <p:nvPicPr>
          <p:cNvPr id="10" name="Picture 9">
            <a:extLst>
              <a:ext uri="{FF2B5EF4-FFF2-40B4-BE49-F238E27FC236}">
                <a16:creationId xmlns:a16="http://schemas.microsoft.com/office/drawing/2014/main" id="{CC5C4529-14D1-45B2-9A27-884BF5F73DDC}"/>
              </a:ext>
            </a:extLst>
          </p:cNvPr>
          <p:cNvPicPr>
            <a:picLocks noChangeAspect="1"/>
          </p:cNvPicPr>
          <p:nvPr/>
        </p:nvPicPr>
        <p:blipFill>
          <a:blip r:embed="rId5"/>
          <a:stretch>
            <a:fillRect/>
          </a:stretch>
        </p:blipFill>
        <p:spPr>
          <a:xfrm>
            <a:off x="5667375" y="4360863"/>
            <a:ext cx="6067425" cy="1524000"/>
          </a:xfrm>
          <a:prstGeom prst="rect">
            <a:avLst/>
          </a:prstGeom>
        </p:spPr>
      </p:pic>
    </p:spTree>
    <p:extLst>
      <p:ext uri="{BB962C8B-B14F-4D97-AF65-F5344CB8AC3E}">
        <p14:creationId xmlns:p14="http://schemas.microsoft.com/office/powerpoint/2010/main" val="158924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2B21-339D-4DC8-BE47-9101D3A12FE4}"/>
              </a:ext>
            </a:extLst>
          </p:cNvPr>
          <p:cNvSpPr>
            <a:spLocks noGrp="1"/>
          </p:cNvSpPr>
          <p:nvPr>
            <p:ph type="title"/>
          </p:nvPr>
        </p:nvSpPr>
        <p:spPr/>
        <p:txBody>
          <a:bodyPr>
            <a:normAutofit/>
          </a:bodyPr>
          <a:lstStyle/>
          <a:p>
            <a:r>
              <a:rPr lang="en-US" dirty="0">
                <a:solidFill>
                  <a:srgbClr val="C00000"/>
                </a:solidFill>
              </a:rPr>
              <a:t>Proposed Control Method</a:t>
            </a:r>
            <a:endParaRPr lang="en-US" dirty="0"/>
          </a:p>
        </p:txBody>
      </p:sp>
      <p:pic>
        <p:nvPicPr>
          <p:cNvPr id="3" name="Picture 2">
            <a:extLst>
              <a:ext uri="{FF2B5EF4-FFF2-40B4-BE49-F238E27FC236}">
                <a16:creationId xmlns:a16="http://schemas.microsoft.com/office/drawing/2014/main" id="{E79D6B4F-5842-441A-A4BB-ACC0EA1D22EC}"/>
              </a:ext>
            </a:extLst>
          </p:cNvPr>
          <p:cNvPicPr>
            <a:picLocks noChangeAspect="1"/>
          </p:cNvPicPr>
          <p:nvPr/>
        </p:nvPicPr>
        <p:blipFill>
          <a:blip r:embed="rId2"/>
          <a:stretch>
            <a:fillRect/>
          </a:stretch>
        </p:blipFill>
        <p:spPr>
          <a:xfrm>
            <a:off x="181888" y="2486110"/>
            <a:ext cx="5134970" cy="4000500"/>
          </a:xfrm>
          <a:prstGeom prst="rect">
            <a:avLst/>
          </a:prstGeom>
        </p:spPr>
      </p:pic>
      <p:pic>
        <p:nvPicPr>
          <p:cNvPr id="8" name="Picture 7">
            <a:extLst>
              <a:ext uri="{FF2B5EF4-FFF2-40B4-BE49-F238E27FC236}">
                <a16:creationId xmlns:a16="http://schemas.microsoft.com/office/drawing/2014/main" id="{0AC00EC9-63BF-443C-9442-62779707B910}"/>
              </a:ext>
            </a:extLst>
          </p:cNvPr>
          <p:cNvPicPr>
            <a:picLocks noChangeAspect="1"/>
          </p:cNvPicPr>
          <p:nvPr/>
        </p:nvPicPr>
        <p:blipFill>
          <a:blip r:embed="rId3"/>
          <a:stretch>
            <a:fillRect/>
          </a:stretch>
        </p:blipFill>
        <p:spPr>
          <a:xfrm>
            <a:off x="4805362" y="1102755"/>
            <a:ext cx="6777038" cy="2395153"/>
          </a:xfrm>
          <a:prstGeom prst="rect">
            <a:avLst/>
          </a:prstGeom>
        </p:spPr>
      </p:pic>
      <p:pic>
        <p:nvPicPr>
          <p:cNvPr id="5" name="Picture 4">
            <a:extLst>
              <a:ext uri="{FF2B5EF4-FFF2-40B4-BE49-F238E27FC236}">
                <a16:creationId xmlns:a16="http://schemas.microsoft.com/office/drawing/2014/main" id="{36E5D1B9-080B-4DFC-AD88-C5807FB11C31}"/>
              </a:ext>
            </a:extLst>
          </p:cNvPr>
          <p:cNvPicPr>
            <a:picLocks noChangeAspect="1"/>
          </p:cNvPicPr>
          <p:nvPr/>
        </p:nvPicPr>
        <p:blipFill rotWithShape="1">
          <a:blip r:embed="rId4"/>
          <a:srcRect t="6474"/>
          <a:stretch/>
        </p:blipFill>
        <p:spPr>
          <a:xfrm>
            <a:off x="5316858" y="4110091"/>
            <a:ext cx="2401797" cy="1083231"/>
          </a:xfrm>
          <a:prstGeom prst="rect">
            <a:avLst/>
          </a:prstGeom>
        </p:spPr>
      </p:pic>
      <p:pic>
        <p:nvPicPr>
          <p:cNvPr id="6" name="Picture 5">
            <a:extLst>
              <a:ext uri="{FF2B5EF4-FFF2-40B4-BE49-F238E27FC236}">
                <a16:creationId xmlns:a16="http://schemas.microsoft.com/office/drawing/2014/main" id="{0B211888-7CE6-4BF8-881C-A67AB7ECB68F}"/>
              </a:ext>
            </a:extLst>
          </p:cNvPr>
          <p:cNvPicPr>
            <a:picLocks noChangeAspect="1"/>
          </p:cNvPicPr>
          <p:nvPr/>
        </p:nvPicPr>
        <p:blipFill>
          <a:blip r:embed="rId5"/>
          <a:stretch>
            <a:fillRect/>
          </a:stretch>
        </p:blipFill>
        <p:spPr>
          <a:xfrm>
            <a:off x="7809061" y="3612453"/>
            <a:ext cx="3989774" cy="2078505"/>
          </a:xfrm>
          <a:prstGeom prst="rect">
            <a:avLst/>
          </a:prstGeom>
        </p:spPr>
      </p:pic>
      <p:pic>
        <p:nvPicPr>
          <p:cNvPr id="7" name="Picture 6">
            <a:extLst>
              <a:ext uri="{FF2B5EF4-FFF2-40B4-BE49-F238E27FC236}">
                <a16:creationId xmlns:a16="http://schemas.microsoft.com/office/drawing/2014/main" id="{DA8B9C08-AF02-494A-AF68-801F9B6BCD99}"/>
              </a:ext>
            </a:extLst>
          </p:cNvPr>
          <p:cNvPicPr>
            <a:picLocks noChangeAspect="1"/>
          </p:cNvPicPr>
          <p:nvPr/>
        </p:nvPicPr>
        <p:blipFill>
          <a:blip r:embed="rId6"/>
          <a:stretch>
            <a:fillRect/>
          </a:stretch>
        </p:blipFill>
        <p:spPr>
          <a:xfrm>
            <a:off x="1234897" y="1343110"/>
            <a:ext cx="3028951" cy="1259941"/>
          </a:xfrm>
          <a:prstGeom prst="rect">
            <a:avLst/>
          </a:prstGeom>
        </p:spPr>
      </p:pic>
    </p:spTree>
    <p:extLst>
      <p:ext uri="{BB962C8B-B14F-4D97-AF65-F5344CB8AC3E}">
        <p14:creationId xmlns:p14="http://schemas.microsoft.com/office/powerpoint/2010/main" val="243167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fontScale="90000"/>
          </a:bodyPr>
          <a:lstStyle/>
          <a:p>
            <a:r>
              <a:rPr lang="en-US" b="1" dirty="0">
                <a:solidFill>
                  <a:srgbClr val="C20024"/>
                </a:solidFill>
                <a:cs typeface="Arial" panose="020B0604020202020204" pitchFamily="34" charset="0"/>
              </a:rPr>
              <a:t>Comparison of the Conventional and Proposed Contactless Slip Rings</a:t>
            </a:r>
            <a:endParaRPr lang="en-US" dirty="0"/>
          </a:p>
        </p:txBody>
      </p:sp>
      <p:graphicFrame>
        <p:nvGraphicFramePr>
          <p:cNvPr id="2" name="Table 1">
            <a:extLst>
              <a:ext uri="{FF2B5EF4-FFF2-40B4-BE49-F238E27FC236}">
                <a16:creationId xmlns:a16="http://schemas.microsoft.com/office/drawing/2014/main" id="{6F42C13F-F67A-4D10-8FA6-B39183C41CB8}"/>
              </a:ext>
            </a:extLst>
          </p:cNvPr>
          <p:cNvGraphicFramePr>
            <a:graphicFrameLocks noGrp="1"/>
          </p:cNvGraphicFramePr>
          <p:nvPr>
            <p:extLst>
              <p:ext uri="{D42A27DB-BD31-4B8C-83A1-F6EECF244321}">
                <p14:modId xmlns:p14="http://schemas.microsoft.com/office/powerpoint/2010/main" val="415766754"/>
              </p:ext>
            </p:extLst>
          </p:nvPr>
        </p:nvGraphicFramePr>
        <p:xfrm>
          <a:off x="2785268" y="1996440"/>
          <a:ext cx="6900864" cy="2865120"/>
        </p:xfrm>
        <a:graphic>
          <a:graphicData uri="http://schemas.openxmlformats.org/drawingml/2006/table">
            <a:tbl>
              <a:tblPr firstRow="1" bandRow="1">
                <a:tableStyleId>{5C22544A-7EE6-4342-B048-85BDC9FD1C3A}</a:tableStyleId>
              </a:tblPr>
              <a:tblGrid>
                <a:gridCol w="2300288">
                  <a:extLst>
                    <a:ext uri="{9D8B030D-6E8A-4147-A177-3AD203B41FA5}">
                      <a16:colId xmlns:a16="http://schemas.microsoft.com/office/drawing/2014/main" val="3118816585"/>
                    </a:ext>
                  </a:extLst>
                </a:gridCol>
                <a:gridCol w="2300288">
                  <a:extLst>
                    <a:ext uri="{9D8B030D-6E8A-4147-A177-3AD203B41FA5}">
                      <a16:colId xmlns:a16="http://schemas.microsoft.com/office/drawing/2014/main" val="2259591155"/>
                    </a:ext>
                  </a:extLst>
                </a:gridCol>
                <a:gridCol w="2300288">
                  <a:extLst>
                    <a:ext uri="{9D8B030D-6E8A-4147-A177-3AD203B41FA5}">
                      <a16:colId xmlns:a16="http://schemas.microsoft.com/office/drawing/2014/main" val="3363847411"/>
                    </a:ext>
                  </a:extLst>
                </a:gridCol>
              </a:tblGrid>
              <a:tr h="370840">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Conventional </a:t>
                      </a:r>
                    </a:p>
                    <a:p>
                      <a:pPr algn="ctr"/>
                      <a:r>
                        <a:rPr lang="en-US" dirty="0">
                          <a:solidFill>
                            <a:schemeClr val="tx1"/>
                          </a:solidFill>
                        </a:rPr>
                        <a:t>Contactless Slip 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Proposed</a:t>
                      </a:r>
                    </a:p>
                    <a:p>
                      <a:pPr algn="ctr"/>
                      <a:r>
                        <a:rPr lang="en-US" dirty="0">
                          <a:solidFill>
                            <a:schemeClr val="tx1"/>
                          </a:solidFill>
                        </a:rPr>
                        <a:t>Contactless Slip 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41796533"/>
                  </a:ext>
                </a:extLst>
              </a:tr>
              <a:tr h="370840">
                <a:tc>
                  <a:txBody>
                    <a:bodyPr/>
                    <a:lstStyle/>
                    <a:p>
                      <a:pPr algn="ctr"/>
                      <a:r>
                        <a:rPr lang="en-US" dirty="0"/>
                        <a:t>Reliability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2656843"/>
                  </a:ext>
                </a:extLst>
              </a:tr>
              <a:tr h="370840">
                <a:tc>
                  <a:txBody>
                    <a:bodyPr/>
                    <a:lstStyle/>
                    <a:p>
                      <a:pPr algn="ctr"/>
                      <a:r>
                        <a:rPr lang="en-US" dirty="0"/>
                        <a:t>Maintenance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12598241"/>
                  </a:ext>
                </a:extLst>
              </a:tr>
              <a:tr h="370840">
                <a:tc>
                  <a:txBody>
                    <a:bodyPr/>
                    <a:lstStyle/>
                    <a:p>
                      <a:pPr algn="ctr"/>
                      <a:r>
                        <a:rPr lang="en-US" dirty="0"/>
                        <a:t>Simplicity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14591035"/>
                  </a:ext>
                </a:extLst>
              </a:tr>
              <a:tr h="370840">
                <a:tc>
                  <a:txBody>
                    <a:bodyPr/>
                    <a:lstStyle/>
                    <a:p>
                      <a:pPr algn="ctr"/>
                      <a:r>
                        <a:rPr lang="en-US" dirty="0"/>
                        <a:t>Speed Independency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6679422"/>
                  </a:ext>
                </a:extLst>
              </a:tr>
              <a:tr h="370840">
                <a:tc>
                  <a:txBody>
                    <a:bodyPr/>
                    <a:lstStyle/>
                    <a:p>
                      <a:pPr algn="ctr"/>
                      <a:r>
                        <a:rPr lang="en-US" dirty="0"/>
                        <a:t>Cost Effectivity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537080434"/>
                  </a:ext>
                </a:extLst>
              </a:tr>
              <a:tr h="370840">
                <a:tc>
                  <a:txBody>
                    <a:bodyPr/>
                    <a:lstStyle/>
                    <a:p>
                      <a:pPr algn="ctr"/>
                      <a:r>
                        <a:rPr lang="en-US" dirty="0"/>
                        <a:t>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443929"/>
                  </a:ext>
                </a:extLst>
              </a:tr>
            </a:tbl>
          </a:graphicData>
        </a:graphic>
      </p:graphicFrame>
      <p:sp>
        <p:nvSpPr>
          <p:cNvPr id="3" name="TextBox 2">
            <a:extLst>
              <a:ext uri="{FF2B5EF4-FFF2-40B4-BE49-F238E27FC236}">
                <a16:creationId xmlns:a16="http://schemas.microsoft.com/office/drawing/2014/main" id="{08E65ABB-2D5E-4EEC-A0B6-DF333CAAE8FF}"/>
              </a:ext>
            </a:extLst>
          </p:cNvPr>
          <p:cNvSpPr txBox="1"/>
          <p:nvPr/>
        </p:nvSpPr>
        <p:spPr>
          <a:xfrm>
            <a:off x="2754713" y="5132713"/>
            <a:ext cx="3480987" cy="369332"/>
          </a:xfrm>
          <a:prstGeom prst="rect">
            <a:avLst/>
          </a:prstGeom>
          <a:noFill/>
        </p:spPr>
        <p:txBody>
          <a:bodyPr wrap="square" rtlCol="0">
            <a:spAutoFit/>
          </a:bodyPr>
          <a:lstStyle/>
          <a:p>
            <a:r>
              <a:rPr lang="en-US" dirty="0">
                <a:latin typeface="+mj-lt"/>
              </a:rPr>
              <a:t>+* : a slightly advantageous</a:t>
            </a:r>
          </a:p>
        </p:txBody>
      </p:sp>
    </p:spTree>
    <p:extLst>
      <p:ext uri="{BB962C8B-B14F-4D97-AF65-F5344CB8AC3E}">
        <p14:creationId xmlns:p14="http://schemas.microsoft.com/office/powerpoint/2010/main" val="427004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C71-A05B-4EA5-959E-C0DB62847DE8}"/>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Outline</a:t>
            </a:r>
            <a:endParaRPr lang="en-US" dirty="0"/>
          </a:p>
        </p:txBody>
      </p:sp>
      <p:sp>
        <p:nvSpPr>
          <p:cNvPr id="4" name="Content Placeholder 3">
            <a:extLst>
              <a:ext uri="{FF2B5EF4-FFF2-40B4-BE49-F238E27FC236}">
                <a16:creationId xmlns:a16="http://schemas.microsoft.com/office/drawing/2014/main" id="{B9397130-DD76-41CB-855D-AA1A54529CF1}"/>
              </a:ext>
            </a:extLst>
          </p:cNvPr>
          <p:cNvSpPr>
            <a:spLocks noGrp="1"/>
          </p:cNvSpPr>
          <p:nvPr>
            <p:ph idx="1"/>
          </p:nvPr>
        </p:nvSpPr>
        <p:spPr/>
        <p:txBody>
          <a:bodyPr>
            <a:normAutofit fontScale="85000" lnSpcReduction="20000"/>
          </a:bodyPr>
          <a:lstStyle/>
          <a:p>
            <a:pPr marL="514350" indent="-514350">
              <a:lnSpc>
                <a:spcPct val="150000"/>
              </a:lnSpc>
              <a:buFont typeface="+mj-lt"/>
              <a:buAutoNum type="arabicPeriod"/>
            </a:pPr>
            <a:r>
              <a:rPr lang="en-US" b="1" dirty="0">
                <a:solidFill>
                  <a:srgbClr val="C00000"/>
                </a:solidFill>
                <a:cs typeface="Arial" panose="020B0604020202020204" pitchFamily="34" charset="0"/>
              </a:rPr>
              <a:t>Research Motivation</a:t>
            </a:r>
          </a:p>
          <a:p>
            <a:pPr marL="514350" indent="-514350">
              <a:lnSpc>
                <a:spcPct val="150000"/>
              </a:lnSpc>
              <a:buFont typeface="+mj-lt"/>
              <a:buAutoNum type="arabicPeriod"/>
            </a:pPr>
            <a:r>
              <a:rPr lang="en-US" b="1" dirty="0">
                <a:solidFill>
                  <a:srgbClr val="C00000"/>
                </a:solidFill>
                <a:cs typeface="Arial" panose="020B0604020202020204" pitchFamily="34" charset="0"/>
              </a:rPr>
              <a:t>Operating Principles of Wireless Power Transfer Systems</a:t>
            </a:r>
            <a:endParaRPr lang="tr-TR" b="1" dirty="0">
              <a:solidFill>
                <a:srgbClr val="C00000"/>
              </a:solidFill>
              <a:cs typeface="Arial" panose="020B0604020202020204" pitchFamily="34" charset="0"/>
            </a:endParaRP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Theory of the Proposed CSR System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DC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with AC Motor Drives</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Implementation of the Proposed Method  for Field Excitation of SM</a:t>
            </a:r>
          </a:p>
          <a:p>
            <a:pPr marL="514350" indent="-514350">
              <a:lnSpc>
                <a:spcPct val="150000"/>
              </a:lnSpc>
              <a:buFont typeface="+mj-lt"/>
              <a:buAutoNum type="arabicPeriod"/>
            </a:pPr>
            <a:r>
              <a:rPr lang="en-US" b="1" dirty="0">
                <a:solidFill>
                  <a:schemeClr val="bg1">
                    <a:lumMod val="65000"/>
                  </a:schemeClr>
                </a:solidFill>
                <a:cs typeface="Arial" panose="020B0604020202020204" pitchFamily="34" charset="0"/>
              </a:rPr>
              <a:t>Conclusion</a:t>
            </a:r>
          </a:p>
          <a:p>
            <a:endParaRPr lang="en-US" dirty="0"/>
          </a:p>
        </p:txBody>
      </p:sp>
    </p:spTree>
    <p:extLst>
      <p:ext uri="{BB962C8B-B14F-4D97-AF65-F5344CB8AC3E}">
        <p14:creationId xmlns:p14="http://schemas.microsoft.com/office/powerpoint/2010/main" val="351867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4ECEB-F7D9-419A-85E8-B5506B78B92F}"/>
              </a:ext>
            </a:extLst>
          </p:cNvPr>
          <p:cNvSpPr>
            <a:spLocks noGrp="1"/>
          </p:cNvSpPr>
          <p:nvPr>
            <p:ph type="title"/>
          </p:nvPr>
        </p:nvSpPr>
        <p:spPr/>
        <p:txBody>
          <a:bodyPr>
            <a:normAutofit/>
          </a:bodyPr>
          <a:lstStyle/>
          <a:p>
            <a:r>
              <a:rPr lang="en-US" b="1" dirty="0">
                <a:solidFill>
                  <a:srgbClr val="C20024"/>
                </a:solidFill>
                <a:cs typeface="Arial" panose="020B0604020202020204" pitchFamily="34" charset="0"/>
              </a:rPr>
              <a:t> Inductive Power Transfer System</a:t>
            </a:r>
            <a:endParaRPr lang="en-US" dirty="0"/>
          </a:p>
        </p:txBody>
      </p:sp>
      <p:pic>
        <p:nvPicPr>
          <p:cNvPr id="3" name="Picture 2">
            <a:extLst>
              <a:ext uri="{FF2B5EF4-FFF2-40B4-BE49-F238E27FC236}">
                <a16:creationId xmlns:a16="http://schemas.microsoft.com/office/drawing/2014/main" id="{B2B7B030-A132-49BF-964A-B0B78C378CE9}"/>
              </a:ext>
            </a:extLst>
          </p:cNvPr>
          <p:cNvPicPr>
            <a:picLocks noChangeAspect="1"/>
          </p:cNvPicPr>
          <p:nvPr/>
        </p:nvPicPr>
        <p:blipFill rotWithShape="1">
          <a:blip r:embed="rId3"/>
          <a:srcRect t="10988" b="8074"/>
          <a:stretch/>
        </p:blipFill>
        <p:spPr>
          <a:xfrm>
            <a:off x="519906" y="1450873"/>
            <a:ext cx="11152188" cy="3088150"/>
          </a:xfrm>
          <a:prstGeom prst="rect">
            <a:avLst/>
          </a:prstGeom>
        </p:spPr>
      </p:pic>
      <p:cxnSp>
        <p:nvCxnSpPr>
          <p:cNvPr id="6" name="Straight Connector 5">
            <a:extLst>
              <a:ext uri="{FF2B5EF4-FFF2-40B4-BE49-F238E27FC236}">
                <a16:creationId xmlns:a16="http://schemas.microsoft.com/office/drawing/2014/main" id="{66439C20-B1FF-4105-B4F7-F8937308ED00}"/>
              </a:ext>
            </a:extLst>
          </p:cNvPr>
          <p:cNvCxnSpPr>
            <a:cxnSpLocks/>
          </p:cNvCxnSpPr>
          <p:nvPr/>
        </p:nvCxnSpPr>
        <p:spPr>
          <a:xfrm>
            <a:off x="1354411" y="5074849"/>
            <a:ext cx="39624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0BC6650-DD58-472B-ADCF-DFFFD3CC09F3}"/>
              </a:ext>
            </a:extLst>
          </p:cNvPr>
          <p:cNvGrpSpPr/>
          <p:nvPr/>
        </p:nvGrpSpPr>
        <p:grpSpPr>
          <a:xfrm>
            <a:off x="3028774" y="5034466"/>
            <a:ext cx="520700" cy="495300"/>
            <a:chOff x="2362200" y="5334000"/>
            <a:chExt cx="2044700" cy="495300"/>
          </a:xfrm>
        </p:grpSpPr>
        <p:cxnSp>
          <p:nvCxnSpPr>
            <p:cNvPr id="7" name="Straight Connector 6">
              <a:extLst>
                <a:ext uri="{FF2B5EF4-FFF2-40B4-BE49-F238E27FC236}">
                  <a16:creationId xmlns:a16="http://schemas.microsoft.com/office/drawing/2014/main" id="{5CD4675A-A862-4BC1-9BF8-733443193BB9}"/>
                </a:ext>
              </a:extLst>
            </p:cNvPr>
            <p:cNvCxnSpPr>
              <a:cxnSpLocks/>
            </p:cNvCxnSpPr>
            <p:nvPr/>
          </p:nvCxnSpPr>
          <p:spPr>
            <a:xfrm>
              <a:off x="3035300" y="53340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D568C5-BEEC-4914-808E-C7608C6488DC}"/>
                </a:ext>
              </a:extLst>
            </p:cNvPr>
            <p:cNvCxnSpPr>
              <a:cxnSpLocks/>
            </p:cNvCxnSpPr>
            <p:nvPr/>
          </p:nvCxnSpPr>
          <p:spPr>
            <a:xfrm>
              <a:off x="23622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AE4F27-F5D7-41A3-B3FF-22945A954B49}"/>
                </a:ext>
              </a:extLst>
            </p:cNvPr>
            <p:cNvCxnSpPr>
              <a:cxnSpLocks/>
            </p:cNvCxnSpPr>
            <p:nvPr/>
          </p:nvCxnSpPr>
          <p:spPr>
            <a:xfrm flipV="1">
              <a:off x="30480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EC0BF0-02D3-4346-A27E-94E3C3281C78}"/>
                </a:ext>
              </a:extLst>
            </p:cNvPr>
            <p:cNvCxnSpPr>
              <a:cxnSpLocks/>
            </p:cNvCxnSpPr>
            <p:nvPr/>
          </p:nvCxnSpPr>
          <p:spPr>
            <a:xfrm flipV="1">
              <a:off x="37211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BEF66E-2DA6-47F7-B27D-C14BFAE319F4}"/>
                </a:ext>
              </a:extLst>
            </p:cNvPr>
            <p:cNvCxnSpPr>
              <a:cxnSpLocks/>
            </p:cNvCxnSpPr>
            <p:nvPr/>
          </p:nvCxnSpPr>
          <p:spPr>
            <a:xfrm>
              <a:off x="37211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2E52C93-158D-4404-A43E-56A4AFFC814E}"/>
              </a:ext>
            </a:extLst>
          </p:cNvPr>
          <p:cNvGrpSpPr/>
          <p:nvPr/>
        </p:nvGrpSpPr>
        <p:grpSpPr>
          <a:xfrm>
            <a:off x="4379730" y="5040812"/>
            <a:ext cx="468634" cy="482607"/>
            <a:chOff x="5627366" y="5181586"/>
            <a:chExt cx="609600" cy="1301771"/>
          </a:xfrm>
        </p:grpSpPr>
        <p:sp>
          <p:nvSpPr>
            <p:cNvPr id="29" name="Freeform: Shape 28">
              <a:extLst>
                <a:ext uri="{FF2B5EF4-FFF2-40B4-BE49-F238E27FC236}">
                  <a16:creationId xmlns:a16="http://schemas.microsoft.com/office/drawing/2014/main" id="{B95188BD-362A-45CB-8DBE-DA55029AF95A}"/>
                </a:ext>
              </a:extLst>
            </p:cNvPr>
            <p:cNvSpPr/>
            <p:nvPr/>
          </p:nvSpPr>
          <p:spPr>
            <a:xfrm>
              <a:off x="5627366" y="5181586"/>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DE59304-C6FE-4150-B601-98D94A975B1E}"/>
                </a:ext>
              </a:extLst>
            </p:cNvPr>
            <p:cNvSpPr/>
            <p:nvPr/>
          </p:nvSpPr>
          <p:spPr>
            <a:xfrm rot="10800000">
              <a:off x="5932166" y="5828023"/>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cxnSp>
        <p:nvCxnSpPr>
          <p:cNvPr id="34" name="Straight Connector 33">
            <a:extLst>
              <a:ext uri="{FF2B5EF4-FFF2-40B4-BE49-F238E27FC236}">
                <a16:creationId xmlns:a16="http://schemas.microsoft.com/office/drawing/2014/main" id="{03A27BBC-EBA1-4CB3-835B-CAB80C785FCC}"/>
              </a:ext>
            </a:extLst>
          </p:cNvPr>
          <p:cNvCxnSpPr>
            <a:cxnSpLocks/>
          </p:cNvCxnSpPr>
          <p:nvPr/>
        </p:nvCxnSpPr>
        <p:spPr>
          <a:xfrm>
            <a:off x="1302595" y="5282116"/>
            <a:ext cx="101346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4176A43-8A83-4684-8069-5817744F0BB2}"/>
              </a:ext>
            </a:extLst>
          </p:cNvPr>
          <p:cNvGrpSpPr/>
          <p:nvPr/>
        </p:nvGrpSpPr>
        <p:grpSpPr>
          <a:xfrm>
            <a:off x="5627367" y="5034466"/>
            <a:ext cx="468634" cy="482607"/>
            <a:chOff x="5627366" y="5181586"/>
            <a:chExt cx="609600" cy="1301771"/>
          </a:xfrm>
        </p:grpSpPr>
        <p:sp>
          <p:nvSpPr>
            <p:cNvPr id="37" name="Freeform: Shape 36">
              <a:extLst>
                <a:ext uri="{FF2B5EF4-FFF2-40B4-BE49-F238E27FC236}">
                  <a16:creationId xmlns:a16="http://schemas.microsoft.com/office/drawing/2014/main" id="{78EEB13F-85B8-4C1D-B2BE-0F5BFCCB420E}"/>
                </a:ext>
              </a:extLst>
            </p:cNvPr>
            <p:cNvSpPr/>
            <p:nvPr/>
          </p:nvSpPr>
          <p:spPr>
            <a:xfrm>
              <a:off x="5627366" y="5181586"/>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769FEB4D-97CA-4F40-89A6-7424935A8AC5}"/>
                </a:ext>
              </a:extLst>
            </p:cNvPr>
            <p:cNvSpPr/>
            <p:nvPr/>
          </p:nvSpPr>
          <p:spPr>
            <a:xfrm rot="10800000">
              <a:off x="5932166" y="5828023"/>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grpSp>
        <p:nvGrpSpPr>
          <p:cNvPr id="39" name="Group 38">
            <a:extLst>
              <a:ext uri="{FF2B5EF4-FFF2-40B4-BE49-F238E27FC236}">
                <a16:creationId xmlns:a16="http://schemas.microsoft.com/office/drawing/2014/main" id="{21E091C5-E85D-48B5-8B59-78EDA5266049}"/>
              </a:ext>
            </a:extLst>
          </p:cNvPr>
          <p:cNvGrpSpPr/>
          <p:nvPr/>
        </p:nvGrpSpPr>
        <p:grpSpPr>
          <a:xfrm>
            <a:off x="7014544" y="5040812"/>
            <a:ext cx="520700" cy="495300"/>
            <a:chOff x="2362200" y="5334000"/>
            <a:chExt cx="2044700" cy="495300"/>
          </a:xfrm>
        </p:grpSpPr>
        <p:cxnSp>
          <p:nvCxnSpPr>
            <p:cNvPr id="40" name="Straight Connector 39">
              <a:extLst>
                <a:ext uri="{FF2B5EF4-FFF2-40B4-BE49-F238E27FC236}">
                  <a16:creationId xmlns:a16="http://schemas.microsoft.com/office/drawing/2014/main" id="{33D15E56-E288-4380-999C-F4EAA86D64B5}"/>
                </a:ext>
              </a:extLst>
            </p:cNvPr>
            <p:cNvCxnSpPr>
              <a:cxnSpLocks/>
            </p:cNvCxnSpPr>
            <p:nvPr/>
          </p:nvCxnSpPr>
          <p:spPr>
            <a:xfrm>
              <a:off x="3035300" y="53340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A3C60D-301E-447A-A7F5-A9DDD7233228}"/>
                </a:ext>
              </a:extLst>
            </p:cNvPr>
            <p:cNvCxnSpPr>
              <a:cxnSpLocks/>
            </p:cNvCxnSpPr>
            <p:nvPr/>
          </p:nvCxnSpPr>
          <p:spPr>
            <a:xfrm>
              <a:off x="23622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7796DD-9553-49B7-9CFE-9863F5760484}"/>
                </a:ext>
              </a:extLst>
            </p:cNvPr>
            <p:cNvCxnSpPr>
              <a:cxnSpLocks/>
            </p:cNvCxnSpPr>
            <p:nvPr/>
          </p:nvCxnSpPr>
          <p:spPr>
            <a:xfrm flipV="1">
              <a:off x="30480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0E101A-89C5-4D6A-BA05-F1E21B65E8EC}"/>
                </a:ext>
              </a:extLst>
            </p:cNvPr>
            <p:cNvCxnSpPr>
              <a:cxnSpLocks/>
            </p:cNvCxnSpPr>
            <p:nvPr/>
          </p:nvCxnSpPr>
          <p:spPr>
            <a:xfrm flipV="1">
              <a:off x="3721100" y="5334000"/>
              <a:ext cx="0" cy="49530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7DC704-543D-48F2-8F5A-ED4DD2A54704}"/>
                </a:ext>
              </a:extLst>
            </p:cNvPr>
            <p:cNvCxnSpPr>
              <a:cxnSpLocks/>
            </p:cNvCxnSpPr>
            <p:nvPr/>
          </p:nvCxnSpPr>
          <p:spPr>
            <a:xfrm>
              <a:off x="3721100" y="5829300"/>
              <a:ext cx="6858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AA5DE024-3743-460D-9C3E-C136C6ED655B}"/>
              </a:ext>
            </a:extLst>
          </p:cNvPr>
          <p:cNvCxnSpPr>
            <a:cxnSpLocks/>
          </p:cNvCxnSpPr>
          <p:nvPr/>
        </p:nvCxnSpPr>
        <p:spPr>
          <a:xfrm>
            <a:off x="10359727" y="4970458"/>
            <a:ext cx="3810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832D89C-C1F1-4B5D-A681-5B6C657CBEBD}"/>
              </a:ext>
            </a:extLst>
          </p:cNvPr>
          <p:cNvGrpSpPr/>
          <p:nvPr/>
        </p:nvGrpSpPr>
        <p:grpSpPr>
          <a:xfrm>
            <a:off x="8638723" y="5008115"/>
            <a:ext cx="507617" cy="56871"/>
            <a:chOff x="5627366" y="5181586"/>
            <a:chExt cx="609600" cy="1301771"/>
          </a:xfrm>
        </p:grpSpPr>
        <p:sp>
          <p:nvSpPr>
            <p:cNvPr id="49" name="Freeform: Shape 48">
              <a:extLst>
                <a:ext uri="{FF2B5EF4-FFF2-40B4-BE49-F238E27FC236}">
                  <a16:creationId xmlns:a16="http://schemas.microsoft.com/office/drawing/2014/main" id="{5029FD14-FE9E-4226-9A4C-506EEB69F7BB}"/>
                </a:ext>
              </a:extLst>
            </p:cNvPr>
            <p:cNvSpPr/>
            <p:nvPr/>
          </p:nvSpPr>
          <p:spPr>
            <a:xfrm>
              <a:off x="5627366" y="5181586"/>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0F7BD68-AB22-45A9-B4FE-2786BCECBDCF}"/>
                </a:ext>
              </a:extLst>
            </p:cNvPr>
            <p:cNvSpPr/>
            <p:nvPr/>
          </p:nvSpPr>
          <p:spPr>
            <a:xfrm rot="10800000">
              <a:off x="5932166" y="5828023"/>
              <a:ext cx="304800" cy="655334"/>
            </a:xfrm>
            <a:custGeom>
              <a:avLst/>
              <a:gdLst>
                <a:gd name="connsiteX0" fmla="*/ 0 w 304800"/>
                <a:gd name="connsiteY0" fmla="*/ 640094 h 655334"/>
                <a:gd name="connsiteX1" fmla="*/ 144780 w 304800"/>
                <a:gd name="connsiteY1" fmla="*/ 14 h 655334"/>
                <a:gd name="connsiteX2" fmla="*/ 304800 w 304800"/>
                <a:gd name="connsiteY2" fmla="*/ 655334 h 655334"/>
              </a:gdLst>
              <a:ahLst/>
              <a:cxnLst>
                <a:cxn ang="0">
                  <a:pos x="connsiteX0" y="connsiteY0"/>
                </a:cxn>
                <a:cxn ang="0">
                  <a:pos x="connsiteX1" y="connsiteY1"/>
                </a:cxn>
                <a:cxn ang="0">
                  <a:pos x="connsiteX2" y="connsiteY2"/>
                </a:cxn>
              </a:cxnLst>
              <a:rect l="l" t="t" r="r" b="b"/>
              <a:pathLst>
                <a:path w="304800" h="655334">
                  <a:moveTo>
                    <a:pt x="0" y="640094"/>
                  </a:moveTo>
                  <a:cubicBezTo>
                    <a:pt x="46990" y="318784"/>
                    <a:pt x="93980" y="-2526"/>
                    <a:pt x="144780" y="14"/>
                  </a:cubicBezTo>
                  <a:cubicBezTo>
                    <a:pt x="195580" y="2554"/>
                    <a:pt x="250190" y="328944"/>
                    <a:pt x="304800" y="655334"/>
                  </a:cubicBez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spTree>
    <p:extLst>
      <p:ext uri="{BB962C8B-B14F-4D97-AF65-F5344CB8AC3E}">
        <p14:creationId xmlns:p14="http://schemas.microsoft.com/office/powerpoint/2010/main" val="1971209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lik">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ctr">
        <a:noAutofit/>
      </a:bodyPr>
      <a:lstStyle>
        <a:defPPr fontAlgn="auto">
          <a:spcAft>
            <a:spcPts val="0"/>
          </a:spcAft>
          <a:defRPr sz="3600" dirty="0" err="1" smtClean="0"/>
        </a:defPPr>
      </a:lstStyle>
    </a:txDef>
  </a:objectDefaults>
  <a:extraClrSchemeLst/>
</a:theme>
</file>

<file path=ppt/theme/theme3.xml><?xml version="1.0" encoding="utf-8"?>
<a:theme xmlns:a="http://schemas.openxmlformats.org/drawingml/2006/main" name="1_Baslik">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ctr">
        <a:noAutofit/>
      </a:bodyPr>
      <a:lstStyle>
        <a:defPPr fontAlgn="auto">
          <a:spcAft>
            <a:spcPts val="0"/>
          </a:spcAft>
          <a:defRPr sz="3600" dirty="0" err="1"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4567</Words>
  <Application>Microsoft Office PowerPoint</Application>
  <PresentationFormat>Widescreen</PresentationFormat>
  <Paragraphs>711</Paragraphs>
  <Slides>62</Slides>
  <Notes>61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62</vt:i4>
      </vt:variant>
    </vt:vector>
  </HeadingPairs>
  <TitlesOfParts>
    <vt:vector size="74" baseType="lpstr">
      <vt:lpstr>SimSun</vt:lpstr>
      <vt:lpstr>Arial</vt:lpstr>
      <vt:lpstr>Calibri</vt:lpstr>
      <vt:lpstr>Calibri (Headings)</vt:lpstr>
      <vt:lpstr>Cambria Math</vt:lpstr>
      <vt:lpstr>Century Gothic</vt:lpstr>
      <vt:lpstr>Constantia</vt:lpstr>
      <vt:lpstr>Times New Roman</vt:lpstr>
      <vt:lpstr>Wingdings</vt:lpstr>
      <vt:lpstr>Office Theme</vt:lpstr>
      <vt:lpstr>Baslik</vt:lpstr>
      <vt:lpstr>1_Baslik</vt:lpstr>
      <vt:lpstr>PowerPoint Presentation</vt:lpstr>
      <vt:lpstr>Outline</vt:lpstr>
      <vt:lpstr>Power Transfer to Rotating Frames</vt:lpstr>
      <vt:lpstr>Comparison of the Conventional Solutions</vt:lpstr>
      <vt:lpstr>Conventional Inductive Power Transfer Based Contactless Slip Ring</vt:lpstr>
      <vt:lpstr>Proposed Inductive Power Transfer Based Contactless Slip Ring</vt:lpstr>
      <vt:lpstr>Comparison of the Conventional and Proposed Contactless Slip Rings</vt:lpstr>
      <vt:lpstr>Outline</vt:lpstr>
      <vt:lpstr> Inductive Power Transfer System</vt:lpstr>
      <vt:lpstr>Series-Series IPT System</vt:lpstr>
      <vt:lpstr>Multifrequency IPT Systems</vt:lpstr>
      <vt:lpstr>Outline</vt:lpstr>
      <vt:lpstr>The Proposed Contactless Slip Ring Method</vt:lpstr>
      <vt:lpstr>Modulation Technique for DC Motor Drives</vt:lpstr>
      <vt:lpstr>Proposed Control Method</vt:lpstr>
      <vt:lpstr>Conventional Modulation Technique</vt:lpstr>
      <vt:lpstr>Proposed Control Method</vt:lpstr>
      <vt:lpstr>Practical Considerations</vt:lpstr>
      <vt:lpstr>Outline</vt:lpstr>
      <vt:lpstr>System Overview and Experimental Setup</vt:lpstr>
      <vt:lpstr>Wireless Power Transfer System Design Procedure</vt:lpstr>
      <vt:lpstr>Experimental Results- WPT System Validation</vt:lpstr>
      <vt:lpstr>Experimental Results - Concurrent Operation</vt:lpstr>
      <vt:lpstr>Experimental Results – Loss and Efficiency</vt:lpstr>
      <vt:lpstr>Experimental Results – Transient Load Changes</vt:lpstr>
      <vt:lpstr>Outline</vt:lpstr>
      <vt:lpstr>System Overview and Experimental Setup</vt:lpstr>
      <vt:lpstr>Experimental Results- Carrier Phase Shift Validation</vt:lpstr>
      <vt:lpstr>Experimental Results - Concurrent Operation</vt:lpstr>
      <vt:lpstr>Experimental Results –  Variable Carrier Phase Shify</vt:lpstr>
      <vt:lpstr>Experimental Results – Transient Load Changes</vt:lpstr>
      <vt:lpstr>Outline</vt:lpstr>
      <vt:lpstr>System Overview and Experimental Setup</vt:lpstr>
      <vt:lpstr>Experimental Validation- Carrier Phase Shift </vt:lpstr>
      <vt:lpstr>New real-time algorithm</vt:lpstr>
      <vt:lpstr>New real-time algorithm</vt:lpstr>
      <vt:lpstr>Experimental Validation- Carrier Phase Shift </vt:lpstr>
      <vt:lpstr>Outline</vt:lpstr>
      <vt:lpstr>Performance Comparisons</vt:lpstr>
      <vt:lpstr>Performance Comparisons</vt:lpstr>
      <vt:lpstr>Contributions</vt:lpstr>
      <vt:lpstr>Future Works</vt:lpstr>
      <vt:lpstr>PowerPoint Presentation</vt:lpstr>
      <vt:lpstr>Wireless Power Transfer Based  Contactless Slip Rings</vt:lpstr>
      <vt:lpstr>Inductive Power Transfer</vt:lpstr>
      <vt:lpstr>Compensation Topologies</vt:lpstr>
      <vt:lpstr>Zero Voltage Switching</vt:lpstr>
      <vt:lpstr>Bifurcation Phenomenon</vt:lpstr>
      <vt:lpstr>DC Motor Drives</vt:lpstr>
      <vt:lpstr>AC Motor Drives</vt:lpstr>
      <vt:lpstr>Conventional Modulation Technique</vt:lpstr>
      <vt:lpstr>Proposed Modulation Technique</vt:lpstr>
      <vt:lpstr>Proposed Modulation Technique</vt:lpstr>
      <vt:lpstr>Wireless Power Transfer System Design</vt:lpstr>
      <vt:lpstr>Coil Design</vt:lpstr>
      <vt:lpstr>Impedance Modelling and Control</vt:lpstr>
      <vt:lpstr>Experimental Results – Different Operating Conditions</vt:lpstr>
      <vt:lpstr>Wireless Power Transfer System Design</vt:lpstr>
      <vt:lpstr>Wireless Power Transfer System Design</vt:lpstr>
      <vt:lpstr>Wireless Power Transfer System Design</vt:lpstr>
      <vt:lpstr>New real-time algorithm</vt:lpstr>
      <vt:lpstr>Proposed Control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2018-12-01T09:15:47Z</dcterms:created>
  <dcterms:modified xsi:type="dcterms:W3CDTF">2022-08-27T19:48:56Z</dcterms:modified>
</cp:coreProperties>
</file>